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media/image5.jpg" ContentType="image/jpg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3"/>
    <p:sldMasterId id="2147483785" r:id="rId4"/>
    <p:sldMasterId id="2147483678" r:id="rId5"/>
    <p:sldMasterId id="2147483732" r:id="rId6"/>
    <p:sldMasterId id="2147483685" r:id="rId7"/>
  </p:sldMasterIdLst>
  <p:notesMasterIdLst>
    <p:notesMasterId r:id="rId18"/>
  </p:notesMasterIdLst>
  <p:handoutMasterIdLst>
    <p:handoutMasterId r:id="rId19"/>
  </p:handoutMasterIdLst>
  <p:sldIdLst>
    <p:sldId id="335" r:id="rId8"/>
    <p:sldId id="339" r:id="rId9"/>
    <p:sldId id="2147482907" r:id="rId10"/>
    <p:sldId id="340" r:id="rId11"/>
    <p:sldId id="341" r:id="rId12"/>
    <p:sldId id="342" r:id="rId13"/>
    <p:sldId id="343" r:id="rId14"/>
    <p:sldId id="344" r:id="rId15"/>
    <p:sldId id="345" r:id="rId16"/>
    <p:sldId id="346" r:id="rId1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9B3"/>
    <a:srgbClr val="E43528"/>
    <a:srgbClr val="CF3319"/>
    <a:srgbClr val="CF341A"/>
    <a:srgbClr val="E53527"/>
    <a:srgbClr val="333333"/>
    <a:srgbClr val="4A454F"/>
    <a:srgbClr val="A7A719"/>
    <a:srgbClr val="E9A620"/>
    <a:srgbClr val="099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/>
    <p:restoredTop sz="94798"/>
  </p:normalViewPr>
  <p:slideViewPr>
    <p:cSldViewPr>
      <p:cViewPr varScale="1">
        <p:scale>
          <a:sx n="63" d="100"/>
          <a:sy n="63" d="100"/>
        </p:scale>
        <p:origin x="1288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1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t Quilici" userId="ae8ab611-7aa8-4a17-bb16-f811ff422876" providerId="ADAL" clId="{73BADC59-8E6A-5D4C-85CE-5AF52A2E6F50}"/>
    <pc:docChg chg="custSel modSld">
      <pc:chgData name="Laurent Quilici" userId="ae8ab611-7aa8-4a17-bb16-f811ff422876" providerId="ADAL" clId="{73BADC59-8E6A-5D4C-85CE-5AF52A2E6F50}" dt="2024-11-18T10:20:26.896" v="11" actId="20577"/>
      <pc:docMkLst>
        <pc:docMk/>
      </pc:docMkLst>
      <pc:sldChg chg="delSp modSp mod">
        <pc:chgData name="Laurent Quilici" userId="ae8ab611-7aa8-4a17-bb16-f811ff422876" providerId="ADAL" clId="{73BADC59-8E6A-5D4C-85CE-5AF52A2E6F50}" dt="2024-11-18T10:20:26.896" v="11" actId="20577"/>
        <pc:sldMkLst>
          <pc:docMk/>
          <pc:sldMk cId="2681314450" sldId="335"/>
        </pc:sldMkLst>
        <pc:spChg chg="mod">
          <ac:chgData name="Laurent Quilici" userId="ae8ab611-7aa8-4a17-bb16-f811ff422876" providerId="ADAL" clId="{73BADC59-8E6A-5D4C-85CE-5AF52A2E6F50}" dt="2024-11-18T10:20:26.896" v="11" actId="20577"/>
          <ac:spMkLst>
            <pc:docMk/>
            <pc:sldMk cId="2681314450" sldId="335"/>
            <ac:spMk id="14" creationId="{6346B270-2B98-FC80-345C-40DC79CD74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058155F-8CD1-04E4-C472-4CB2391C8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FF3179-DBBB-5812-25CA-F756639BF6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1C83-42BC-0748-BC8B-2B33575E3546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695549-9A1D-FA45-CCC3-F95A3CC735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D4276-BD21-96AD-31A3-AC3DF58BB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E6BCD-AB52-184D-9C3F-198223A874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4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1C0B-40AC-BA45-95EA-0F58AED003F3}" type="datetimeFigureOut">
              <a:rPr lang="es-ES" smtClean="0"/>
              <a:t>18/11/24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8C467-4F03-0542-84D4-BFFC4D86A4A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90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838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Baseline </a:t>
            </a:r>
            <a:r>
              <a:rPr lang="fr-FR" dirty="0" err="1"/>
              <a:t>Angio</a:t>
            </a:r>
            <a:r>
              <a:rPr lang="fr-FR" dirty="0"/>
              <a:t> | Access and </a:t>
            </a:r>
            <a:r>
              <a:rPr lang="fr-FR" dirty="0" err="1"/>
              <a:t>Crossing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35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Stent </a:t>
            </a:r>
            <a:r>
              <a:rPr lang="fr-FR" dirty="0" err="1"/>
              <a:t>Deployment</a:t>
            </a:r>
            <a:r>
              <a:rPr lang="fr-FR" dirty="0"/>
              <a:t> | Post Dilatation | </a:t>
            </a:r>
            <a:r>
              <a:rPr lang="fr-FR" dirty="0" err="1"/>
              <a:t>After</a:t>
            </a:r>
            <a:r>
              <a:rPr lang="fr-FR" dirty="0"/>
              <a:t> Ballon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36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96A77-0023-3AE0-B23D-24FE3A09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BD54EB-4604-802D-BAA2-CDCFB56F2D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653BE7-7BB2-35A4-87C5-0C6735591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5F226C-E350-76D4-6395-77FDEC862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8C467-4F03-0542-84D4-BFFC4D86A4A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943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D0A389-78EF-6A41-9667-2E512405E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718" y="9159875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 b="1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7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60EEA-8174-4F6F-91BC-779717DA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75215" y="10812335"/>
            <a:ext cx="4192707" cy="3735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484">
                <a:solidFill>
                  <a:schemeClr val="accent6"/>
                </a:solidFill>
              </a:defRPr>
            </a:lvl1pPr>
          </a:lstStyle>
          <a:p>
            <a:fld id="{0C2C7CDC-D927-41E0-BE7B-994215A4C7C5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5BBB085-2357-4AAB-8EEE-B485AFE7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179" y="10812335"/>
            <a:ext cx="14659950" cy="37350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1237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6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F2D0A389-78EF-6A41-9667-2E512405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1" y="608807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950" b="0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9ED332-5B5B-8996-A69E-3E9B08AEEE3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0451" y="2149475"/>
            <a:ext cx="18364199" cy="8037512"/>
          </a:xfrm>
          <a:prstGeom prst="rect">
            <a:avLst/>
          </a:prstGeom>
        </p:spPr>
        <p:txBody>
          <a:bodyPr/>
          <a:lstStyle>
            <a:lvl1pPr marL="228600" indent="-228600" algn="just" fontAlgn="ctr">
              <a:lnSpc>
                <a:spcPct val="127000"/>
              </a:lnSpc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01C3717-22E4-248A-1242-F57206DE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854075"/>
            <a:ext cx="16306799" cy="1027111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950" b="0" i="0">
                <a:solidFill>
                  <a:srgbClr val="333333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62F2DFC-F83C-54DA-6B09-F26579D9C9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60450" y="2394743"/>
            <a:ext cx="18364199" cy="8037512"/>
          </a:xfrm>
          <a:prstGeom prst="rect">
            <a:avLst/>
          </a:prstGeom>
        </p:spPr>
        <p:txBody>
          <a:bodyPr/>
          <a:lstStyle>
            <a:lvl1pPr marL="228600" indent="-228600" algn="just" fontAlgn="ctr">
              <a:lnSpc>
                <a:spcPct val="127000"/>
              </a:lnSpc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Clr>
                <a:srgbClr val="E9A620"/>
              </a:buClr>
              <a:buSzPct val="150000"/>
              <a:buFont typeface="Wingdings" pitchFamily="2" charset="2"/>
              <a:buChar char="§"/>
              <a:defRPr sz="19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85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E245D-E195-D6AA-9A97-127D50682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0" y="854075"/>
            <a:ext cx="6096000" cy="2051050"/>
          </a:xfrm>
          <a:prstGeom prst="rect">
            <a:avLst/>
          </a:prstGeom>
        </p:spPr>
        <p:txBody>
          <a:bodyPr anchor="b"/>
          <a:lstStyle>
            <a:lvl1pPr algn="l">
              <a:defRPr sz="4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0FA110F2-BC9C-5F76-294C-0812CB616A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71966" y="3643112"/>
            <a:ext cx="10470494" cy="1528818"/>
          </a:xfrm>
          <a:prstGeom prst="rect">
            <a:avLst/>
          </a:prstGeom>
        </p:spPr>
        <p:txBody>
          <a:bodyPr/>
          <a:lstStyle>
            <a:lvl1pPr marL="338400" indent="-338400" algn="l" fontAlgn="ctr">
              <a:lnSpc>
                <a:spcPct val="127000"/>
              </a:lnSpc>
              <a:spcBef>
                <a:spcPts val="0"/>
              </a:spcBef>
              <a:spcAft>
                <a:spcPts val="3600"/>
              </a:spcAft>
              <a:buClr>
                <a:srgbClr val="E43528"/>
              </a:buClr>
              <a:buSzPct val="220000"/>
              <a:buFont typeface="Wingdings" pitchFamily="2" charset="2"/>
              <a:buChar char="§"/>
              <a:defRPr sz="2100" b="0" i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5" name="Espace réservé du texte 14">
            <a:extLst>
              <a:ext uri="{FF2B5EF4-FFF2-40B4-BE49-F238E27FC236}">
                <a16:creationId xmlns:a16="http://schemas.microsoft.com/office/drawing/2014/main" id="{D0A6BF4B-9A83-EDA9-2841-6CAEBB6DC9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42700" y="5959475"/>
            <a:ext cx="9805750" cy="3186300"/>
          </a:xfrm>
          <a:prstGeom prst="rect">
            <a:avLst/>
          </a:prstGeom>
        </p:spPr>
        <p:txBody>
          <a:bodyPr/>
          <a:lstStyle>
            <a:lvl1pPr fontAlgn="ctr">
              <a:lnSpc>
                <a:spcPct val="133000"/>
              </a:lnSpc>
              <a:spcAft>
                <a:spcPts val="1200"/>
              </a:spcAft>
              <a:buSzPct val="70000"/>
              <a:defRPr sz="2100" b="0" i="0">
                <a:solidFill>
                  <a:schemeClr val="tx1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6" name="Espace réservé du texte 14">
            <a:extLst>
              <a:ext uri="{FF2B5EF4-FFF2-40B4-BE49-F238E27FC236}">
                <a16:creationId xmlns:a16="http://schemas.microsoft.com/office/drawing/2014/main" id="{A920B886-AAE7-8E5C-0551-82EF994C1D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71966" y="5299005"/>
            <a:ext cx="10470494" cy="533399"/>
          </a:xfrm>
          <a:prstGeom prst="rect">
            <a:avLst/>
          </a:prstGeom>
        </p:spPr>
        <p:txBody>
          <a:bodyPr/>
          <a:lstStyle>
            <a:lvl1pPr marL="338400" indent="-338400" algn="l" fontAlgn="ctr">
              <a:lnSpc>
                <a:spcPct val="127000"/>
              </a:lnSpc>
              <a:spcBef>
                <a:spcPts val="0"/>
              </a:spcBef>
              <a:spcAft>
                <a:spcPts val="3600"/>
              </a:spcAft>
              <a:buClr>
                <a:srgbClr val="E43528"/>
              </a:buClr>
              <a:buSzPct val="220000"/>
              <a:buFont typeface="Wingdings" pitchFamily="2" charset="2"/>
              <a:buChar char="§"/>
              <a:defRPr sz="2100" b="0" i="0">
                <a:solidFill>
                  <a:schemeClr val="tx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font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E9A620"/>
              </a:buClr>
              <a:buSzPct val="220000"/>
              <a:buFont typeface="Wingdings" pitchFamily="2" charset="2"/>
              <a:buChar char="§"/>
              <a:defRPr sz="1900">
                <a:solidFill>
                  <a:srgbClr val="4A45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68944514-8CF4-A0B2-F064-B001A7F77D56}"/>
              </a:ext>
            </a:extLst>
          </p:cNvPr>
          <p:cNvSpPr/>
          <p:nvPr userDrawn="1"/>
        </p:nvSpPr>
        <p:spPr>
          <a:xfrm>
            <a:off x="1035053" y="3216456"/>
            <a:ext cx="1653539" cy="0"/>
          </a:xfrm>
          <a:custGeom>
            <a:avLst/>
            <a:gdLst/>
            <a:ahLst/>
            <a:cxnLst/>
            <a:rect l="l" t="t" r="r" b="b"/>
            <a:pathLst>
              <a:path w="1653539">
                <a:moveTo>
                  <a:pt x="0" y="0"/>
                </a:moveTo>
                <a:lnTo>
                  <a:pt x="1653195" y="0"/>
                </a:lnTo>
              </a:path>
            </a:pathLst>
          </a:custGeom>
          <a:ln w="17465">
            <a:solidFill>
              <a:srgbClr val="E43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1">
            <a:extLst>
              <a:ext uri="{FF2B5EF4-FFF2-40B4-BE49-F238E27FC236}">
                <a16:creationId xmlns:a16="http://schemas.microsoft.com/office/drawing/2014/main" id="{EEDB40AE-37EE-CF46-71F1-7138642526C4}"/>
              </a:ext>
            </a:extLst>
          </p:cNvPr>
          <p:cNvSpPr/>
          <p:nvPr userDrawn="1"/>
        </p:nvSpPr>
        <p:spPr>
          <a:xfrm>
            <a:off x="7892136" y="9008071"/>
            <a:ext cx="246379" cy="2299970"/>
          </a:xfrm>
          <a:custGeom>
            <a:avLst/>
            <a:gdLst/>
            <a:ahLst/>
            <a:cxnLst/>
            <a:rect l="l" t="t" r="r" b="b"/>
            <a:pathLst>
              <a:path w="246379" h="2299970">
                <a:moveTo>
                  <a:pt x="246327" y="0"/>
                </a:moveTo>
                <a:lnTo>
                  <a:pt x="0" y="0"/>
                </a:lnTo>
                <a:lnTo>
                  <a:pt x="0" y="2299573"/>
                </a:lnTo>
                <a:lnTo>
                  <a:pt x="246327" y="2299573"/>
                </a:lnTo>
                <a:lnTo>
                  <a:pt x="24632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0">
            <a:extLst>
              <a:ext uri="{FF2B5EF4-FFF2-40B4-BE49-F238E27FC236}">
                <a16:creationId xmlns:a16="http://schemas.microsoft.com/office/drawing/2014/main" id="{414CA607-B981-C5CD-33CC-FAF40BE713EB}"/>
              </a:ext>
            </a:extLst>
          </p:cNvPr>
          <p:cNvSpPr/>
          <p:nvPr userDrawn="1"/>
        </p:nvSpPr>
        <p:spPr>
          <a:xfrm>
            <a:off x="10062" y="0"/>
            <a:ext cx="2299970" cy="246379"/>
          </a:xfrm>
          <a:custGeom>
            <a:avLst/>
            <a:gdLst/>
            <a:ahLst/>
            <a:cxnLst/>
            <a:rect l="l" t="t" r="r" b="b"/>
            <a:pathLst>
              <a:path w="2299970" h="246379">
                <a:moveTo>
                  <a:pt x="2299573" y="0"/>
                </a:moveTo>
                <a:lnTo>
                  <a:pt x="0" y="0"/>
                </a:lnTo>
                <a:lnTo>
                  <a:pt x="0" y="246327"/>
                </a:lnTo>
                <a:lnTo>
                  <a:pt x="2299573" y="246327"/>
                </a:lnTo>
                <a:lnTo>
                  <a:pt x="2299573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39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ous-titre 2">
            <a:extLst>
              <a:ext uri="{FF2B5EF4-FFF2-40B4-BE49-F238E27FC236}">
                <a16:creationId xmlns:a16="http://schemas.microsoft.com/office/drawing/2014/main" id="{419B36C0-B987-C3E8-E179-BF461136A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9450" y="9163071"/>
            <a:ext cx="3886200" cy="3937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Nom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B274F8-CB9E-3443-148A-C5194DF0D8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450" y="9671071"/>
            <a:ext cx="5029200" cy="304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5DD52AE5-C19F-0BBF-ACB5-8943FF437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832" y="10333360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sng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Mail</a:t>
            </a:r>
            <a:endParaRPr lang="en-US" dirty="0"/>
          </a:p>
        </p:txBody>
      </p:sp>
      <p:sp>
        <p:nvSpPr>
          <p:cNvPr id="24" name="Espace réservé du texte 7">
            <a:extLst>
              <a:ext uri="{FF2B5EF4-FFF2-40B4-BE49-F238E27FC236}">
                <a16:creationId xmlns:a16="http://schemas.microsoft.com/office/drawing/2014/main" id="{BDEC80F0-2221-5FC4-5B5B-4DF05332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450" y="10716760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none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Numéro</a:t>
            </a:r>
            <a:endParaRPr lang="en-US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A79B5CB-CDED-F3BD-6404-DC5B2436F4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5450" y="10727616"/>
            <a:ext cx="5029200" cy="302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i="0" u="sng">
                <a:solidFill>
                  <a:schemeClr val="bg1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Lien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2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6191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0166C97-EE14-F9FA-BF88-CD381CCA4ED9}"/>
              </a:ext>
            </a:extLst>
          </p:cNvPr>
          <p:cNvSpPr/>
          <p:nvPr userDrawn="1"/>
        </p:nvSpPr>
        <p:spPr>
          <a:xfrm>
            <a:off x="19958050" y="0"/>
            <a:ext cx="146675" cy="11308715"/>
          </a:xfrm>
          <a:custGeom>
            <a:avLst/>
            <a:gdLst/>
            <a:ahLst/>
            <a:cxnLst/>
            <a:rect l="l" t="t" r="r" b="b"/>
            <a:pathLst>
              <a:path w="4253230" h="11308715">
                <a:moveTo>
                  <a:pt x="4252603" y="0"/>
                </a:moveTo>
                <a:lnTo>
                  <a:pt x="0" y="0"/>
                </a:lnTo>
                <a:lnTo>
                  <a:pt x="0" y="11308556"/>
                </a:lnTo>
                <a:lnTo>
                  <a:pt x="4252603" y="11308556"/>
                </a:lnTo>
                <a:lnTo>
                  <a:pt x="42526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C396138-87FE-7713-5B4F-F9B91548F93B}"/>
              </a:ext>
            </a:extLst>
          </p:cNvPr>
          <p:cNvSpPr/>
          <p:nvPr userDrawn="1"/>
        </p:nvSpPr>
        <p:spPr>
          <a:xfrm>
            <a:off x="4083" y="549275"/>
            <a:ext cx="357187" cy="904241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5">
            <a:extLst>
              <a:ext uri="{FF2B5EF4-FFF2-40B4-BE49-F238E27FC236}">
                <a16:creationId xmlns:a16="http://schemas.microsoft.com/office/drawing/2014/main" id="{9CE2301D-AAD7-1933-CA8E-8927193C2CF6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6B963-5087-5D96-A8F6-24F62F73917A}"/>
              </a:ext>
            </a:extLst>
          </p:cNvPr>
          <p:cNvGrpSpPr/>
          <p:nvPr userDrawn="1"/>
        </p:nvGrpSpPr>
        <p:grpSpPr>
          <a:xfrm>
            <a:off x="18424078" y="365842"/>
            <a:ext cx="852157" cy="733469"/>
            <a:chOff x="18424078" y="365842"/>
            <a:chExt cx="852157" cy="733469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032FF110-C0E6-B3CC-E929-B045E2203151}"/>
                </a:ext>
              </a:extLst>
            </p:cNvPr>
            <p:cNvSpPr/>
            <p:nvPr userDrawn="1"/>
          </p:nvSpPr>
          <p:spPr>
            <a:xfrm>
              <a:off x="18424078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07D5C6F0-B2DD-4BD7-FC81-541B23D75909}"/>
                </a:ext>
              </a:extLst>
            </p:cNvPr>
            <p:cNvSpPr/>
            <p:nvPr userDrawn="1"/>
          </p:nvSpPr>
          <p:spPr>
            <a:xfrm>
              <a:off x="18681044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5EC7213C-7F77-5981-37B7-56BD0906108B}"/>
                </a:ext>
              </a:extLst>
            </p:cNvPr>
            <p:cNvSpPr/>
            <p:nvPr userDrawn="1"/>
          </p:nvSpPr>
          <p:spPr>
            <a:xfrm>
              <a:off x="18937999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2D0138-BDC3-9647-48FE-FD6F89FF0C0E}"/>
                </a:ext>
              </a:extLst>
            </p:cNvPr>
            <p:cNvSpPr/>
            <p:nvPr userDrawn="1"/>
          </p:nvSpPr>
          <p:spPr>
            <a:xfrm>
              <a:off x="19194955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49851A-0B53-800B-2BAC-53507604CA8B}"/>
                </a:ext>
              </a:extLst>
            </p:cNvPr>
            <p:cNvSpPr/>
            <p:nvPr userDrawn="1"/>
          </p:nvSpPr>
          <p:spPr>
            <a:xfrm>
              <a:off x="18424078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9902D6-962D-8614-2E0A-A2F6FCD56850}"/>
                </a:ext>
              </a:extLst>
            </p:cNvPr>
            <p:cNvSpPr/>
            <p:nvPr userDrawn="1"/>
          </p:nvSpPr>
          <p:spPr>
            <a:xfrm>
              <a:off x="18681044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43C407C-203E-7F52-0D71-E4522ECA7311}"/>
                </a:ext>
              </a:extLst>
            </p:cNvPr>
            <p:cNvSpPr/>
            <p:nvPr userDrawn="1"/>
          </p:nvSpPr>
          <p:spPr>
            <a:xfrm>
              <a:off x="18937999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E372C8-0937-C4A7-E9CF-BE6D69B52082}"/>
                </a:ext>
              </a:extLst>
            </p:cNvPr>
            <p:cNvSpPr/>
            <p:nvPr userDrawn="1"/>
          </p:nvSpPr>
          <p:spPr>
            <a:xfrm>
              <a:off x="19194955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91EBA90-B237-BA89-AFD2-1E92506B248A}"/>
                </a:ext>
              </a:extLst>
            </p:cNvPr>
            <p:cNvSpPr/>
            <p:nvPr userDrawn="1"/>
          </p:nvSpPr>
          <p:spPr>
            <a:xfrm>
              <a:off x="18424078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57AAE0-D9FB-4A20-5299-2602ABDAAC93}"/>
                </a:ext>
              </a:extLst>
            </p:cNvPr>
            <p:cNvSpPr/>
            <p:nvPr userDrawn="1"/>
          </p:nvSpPr>
          <p:spPr>
            <a:xfrm>
              <a:off x="18681044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1A6049C-CC6E-959A-E20B-702AE1578581}"/>
                </a:ext>
              </a:extLst>
            </p:cNvPr>
            <p:cNvSpPr/>
            <p:nvPr userDrawn="1"/>
          </p:nvSpPr>
          <p:spPr>
            <a:xfrm>
              <a:off x="18937999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2D29BE-D682-22A4-BEBE-E0184FE7D8BC}"/>
                </a:ext>
              </a:extLst>
            </p:cNvPr>
            <p:cNvSpPr/>
            <p:nvPr userDrawn="1"/>
          </p:nvSpPr>
          <p:spPr>
            <a:xfrm>
              <a:off x="19194955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2245A3C-9729-BE2D-6536-F1BA3D3BA750}"/>
                </a:ext>
              </a:extLst>
            </p:cNvPr>
            <p:cNvSpPr/>
            <p:nvPr userDrawn="1"/>
          </p:nvSpPr>
          <p:spPr>
            <a:xfrm>
              <a:off x="18424078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45F994E-DF1E-D671-31F3-73DADB7BBE6B}"/>
                </a:ext>
              </a:extLst>
            </p:cNvPr>
            <p:cNvSpPr/>
            <p:nvPr userDrawn="1"/>
          </p:nvSpPr>
          <p:spPr>
            <a:xfrm>
              <a:off x="18681044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7D0C63E-A41D-62A3-6A60-47624740AA60}"/>
                </a:ext>
              </a:extLst>
            </p:cNvPr>
            <p:cNvSpPr/>
            <p:nvPr userDrawn="1"/>
          </p:nvSpPr>
          <p:spPr>
            <a:xfrm>
              <a:off x="18937999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353E18E-01BF-4575-0F89-ABCD80289908}"/>
                </a:ext>
              </a:extLst>
            </p:cNvPr>
            <p:cNvSpPr/>
            <p:nvPr userDrawn="1"/>
          </p:nvSpPr>
          <p:spPr>
            <a:xfrm>
              <a:off x="19194955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384FE5F9-EAED-398F-B140-88DD70B7DDEF}"/>
              </a:ext>
            </a:extLst>
          </p:cNvPr>
          <p:cNvSpPr/>
          <p:nvPr userDrawn="1"/>
        </p:nvSpPr>
        <p:spPr>
          <a:xfrm>
            <a:off x="0" y="27930"/>
            <a:ext cx="146675" cy="1273175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age 26" descr="Une image contenant capture d’écran, Compositing numérique, Jeu PC, Logiciel de jeu vidéo&#10;&#10;Description générée automatiquement">
            <a:extLst>
              <a:ext uri="{FF2B5EF4-FFF2-40B4-BE49-F238E27FC236}">
                <a16:creationId xmlns:a16="http://schemas.microsoft.com/office/drawing/2014/main" id="{BB48D619-861A-FBED-CB4A-65B087D42F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7" y="397"/>
            <a:ext cx="20104810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6191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00166C97-EE14-F9FA-BF88-CD381CCA4ED9}"/>
              </a:ext>
            </a:extLst>
          </p:cNvPr>
          <p:cNvSpPr/>
          <p:nvPr userDrawn="1"/>
        </p:nvSpPr>
        <p:spPr>
          <a:xfrm>
            <a:off x="19958050" y="0"/>
            <a:ext cx="146675" cy="11308715"/>
          </a:xfrm>
          <a:custGeom>
            <a:avLst/>
            <a:gdLst/>
            <a:ahLst/>
            <a:cxnLst/>
            <a:rect l="l" t="t" r="r" b="b"/>
            <a:pathLst>
              <a:path w="4253230" h="11308715">
                <a:moveTo>
                  <a:pt x="4252603" y="0"/>
                </a:moveTo>
                <a:lnTo>
                  <a:pt x="0" y="0"/>
                </a:lnTo>
                <a:lnTo>
                  <a:pt x="0" y="11308556"/>
                </a:lnTo>
                <a:lnTo>
                  <a:pt x="4252603" y="11308556"/>
                </a:lnTo>
                <a:lnTo>
                  <a:pt x="425260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C396138-87FE-7713-5B4F-F9B91548F93B}"/>
              </a:ext>
            </a:extLst>
          </p:cNvPr>
          <p:cNvSpPr/>
          <p:nvPr userDrawn="1"/>
        </p:nvSpPr>
        <p:spPr>
          <a:xfrm>
            <a:off x="4083" y="549275"/>
            <a:ext cx="357187" cy="904241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object 25">
            <a:extLst>
              <a:ext uri="{FF2B5EF4-FFF2-40B4-BE49-F238E27FC236}">
                <a16:creationId xmlns:a16="http://schemas.microsoft.com/office/drawing/2014/main" id="{9CE2301D-AAD7-1933-CA8E-8927193C2CF6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9C6B963-5087-5D96-A8F6-24F62F73917A}"/>
              </a:ext>
            </a:extLst>
          </p:cNvPr>
          <p:cNvGrpSpPr/>
          <p:nvPr userDrawn="1"/>
        </p:nvGrpSpPr>
        <p:grpSpPr>
          <a:xfrm>
            <a:off x="18424078" y="365842"/>
            <a:ext cx="852157" cy="733469"/>
            <a:chOff x="18424078" y="365842"/>
            <a:chExt cx="852157" cy="733469"/>
          </a:xfrm>
        </p:grpSpPr>
        <p:sp>
          <p:nvSpPr>
            <p:cNvPr id="4" name="object 8">
              <a:extLst>
                <a:ext uri="{FF2B5EF4-FFF2-40B4-BE49-F238E27FC236}">
                  <a16:creationId xmlns:a16="http://schemas.microsoft.com/office/drawing/2014/main" id="{032FF110-C0E6-B3CC-E929-B045E2203151}"/>
                </a:ext>
              </a:extLst>
            </p:cNvPr>
            <p:cNvSpPr/>
            <p:nvPr userDrawn="1"/>
          </p:nvSpPr>
          <p:spPr>
            <a:xfrm>
              <a:off x="18424078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9">
              <a:extLst>
                <a:ext uri="{FF2B5EF4-FFF2-40B4-BE49-F238E27FC236}">
                  <a16:creationId xmlns:a16="http://schemas.microsoft.com/office/drawing/2014/main" id="{07D5C6F0-B2DD-4BD7-FC81-541B23D75909}"/>
                </a:ext>
              </a:extLst>
            </p:cNvPr>
            <p:cNvSpPr/>
            <p:nvPr userDrawn="1"/>
          </p:nvSpPr>
          <p:spPr>
            <a:xfrm>
              <a:off x="18681044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0">
              <a:extLst>
                <a:ext uri="{FF2B5EF4-FFF2-40B4-BE49-F238E27FC236}">
                  <a16:creationId xmlns:a16="http://schemas.microsoft.com/office/drawing/2014/main" id="{5EC7213C-7F77-5981-37B7-56BD0906108B}"/>
                </a:ext>
              </a:extLst>
            </p:cNvPr>
            <p:cNvSpPr/>
            <p:nvPr userDrawn="1"/>
          </p:nvSpPr>
          <p:spPr>
            <a:xfrm>
              <a:off x="18937999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F2D0138-BDC3-9647-48FE-FD6F89FF0C0E}"/>
                </a:ext>
              </a:extLst>
            </p:cNvPr>
            <p:cNvSpPr/>
            <p:nvPr userDrawn="1"/>
          </p:nvSpPr>
          <p:spPr>
            <a:xfrm>
              <a:off x="19194955" y="583238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F49851A-0B53-800B-2BAC-53507604CA8B}"/>
                </a:ext>
              </a:extLst>
            </p:cNvPr>
            <p:cNvSpPr/>
            <p:nvPr userDrawn="1"/>
          </p:nvSpPr>
          <p:spPr>
            <a:xfrm>
              <a:off x="18424078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E9902D6-962D-8614-2E0A-A2F6FCD56850}"/>
                </a:ext>
              </a:extLst>
            </p:cNvPr>
            <p:cNvSpPr/>
            <p:nvPr userDrawn="1"/>
          </p:nvSpPr>
          <p:spPr>
            <a:xfrm>
              <a:off x="18681044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643C407C-203E-7F52-0D71-E4522ECA7311}"/>
                </a:ext>
              </a:extLst>
            </p:cNvPr>
            <p:cNvSpPr/>
            <p:nvPr userDrawn="1"/>
          </p:nvSpPr>
          <p:spPr>
            <a:xfrm>
              <a:off x="18937999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EE372C8-0937-C4A7-E9CF-BE6D69B52082}"/>
                </a:ext>
              </a:extLst>
            </p:cNvPr>
            <p:cNvSpPr/>
            <p:nvPr userDrawn="1"/>
          </p:nvSpPr>
          <p:spPr>
            <a:xfrm>
              <a:off x="19194955" y="36584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91EBA90-B237-BA89-AFD2-1E92506B248A}"/>
                </a:ext>
              </a:extLst>
            </p:cNvPr>
            <p:cNvSpPr/>
            <p:nvPr userDrawn="1"/>
          </p:nvSpPr>
          <p:spPr>
            <a:xfrm>
              <a:off x="18424078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57AAE0-D9FB-4A20-5299-2602ABDAAC93}"/>
                </a:ext>
              </a:extLst>
            </p:cNvPr>
            <p:cNvSpPr/>
            <p:nvPr userDrawn="1"/>
          </p:nvSpPr>
          <p:spPr>
            <a:xfrm>
              <a:off x="18681044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F1A6049C-CC6E-959A-E20B-702AE1578581}"/>
                </a:ext>
              </a:extLst>
            </p:cNvPr>
            <p:cNvSpPr/>
            <p:nvPr userDrawn="1"/>
          </p:nvSpPr>
          <p:spPr>
            <a:xfrm>
              <a:off x="18937999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2D29BE-D682-22A4-BEBE-E0184FE7D8BC}"/>
                </a:ext>
              </a:extLst>
            </p:cNvPr>
            <p:cNvSpPr/>
            <p:nvPr userDrawn="1"/>
          </p:nvSpPr>
          <p:spPr>
            <a:xfrm>
              <a:off x="19194955" y="80063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92245A3C-9729-BE2D-6536-F1BA3D3BA750}"/>
                </a:ext>
              </a:extLst>
            </p:cNvPr>
            <p:cNvSpPr/>
            <p:nvPr userDrawn="1"/>
          </p:nvSpPr>
          <p:spPr>
            <a:xfrm>
              <a:off x="18424078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345F994E-DF1E-D671-31F3-73DADB7BBE6B}"/>
                </a:ext>
              </a:extLst>
            </p:cNvPr>
            <p:cNvSpPr/>
            <p:nvPr userDrawn="1"/>
          </p:nvSpPr>
          <p:spPr>
            <a:xfrm>
              <a:off x="18681044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7D0C63E-A41D-62A3-6A60-47624740AA60}"/>
                </a:ext>
              </a:extLst>
            </p:cNvPr>
            <p:cNvSpPr/>
            <p:nvPr userDrawn="1"/>
          </p:nvSpPr>
          <p:spPr>
            <a:xfrm>
              <a:off x="18937999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353E18E-01BF-4575-0F89-ABCD80289908}"/>
                </a:ext>
              </a:extLst>
            </p:cNvPr>
            <p:cNvSpPr/>
            <p:nvPr userDrawn="1"/>
          </p:nvSpPr>
          <p:spPr>
            <a:xfrm>
              <a:off x="19194955" y="101803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4">
            <a:extLst>
              <a:ext uri="{FF2B5EF4-FFF2-40B4-BE49-F238E27FC236}">
                <a16:creationId xmlns:a16="http://schemas.microsoft.com/office/drawing/2014/main" id="{384FE5F9-EAED-398F-B140-88DD70B7DDEF}"/>
              </a:ext>
            </a:extLst>
          </p:cNvPr>
          <p:cNvSpPr/>
          <p:nvPr userDrawn="1"/>
        </p:nvSpPr>
        <p:spPr>
          <a:xfrm>
            <a:off x="0" y="27930"/>
            <a:ext cx="146675" cy="1273175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1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5">
            <a:extLst>
              <a:ext uri="{FF2B5EF4-FFF2-40B4-BE49-F238E27FC236}">
                <a16:creationId xmlns:a16="http://schemas.microsoft.com/office/drawing/2014/main" id="{E0EB7C86-F679-BBE2-31D6-8DCC69C7C939}"/>
              </a:ext>
            </a:extLst>
          </p:cNvPr>
          <p:cNvSpPr/>
          <p:nvPr userDrawn="1"/>
        </p:nvSpPr>
        <p:spPr>
          <a:xfrm>
            <a:off x="1686930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6">
            <a:extLst>
              <a:ext uri="{FF2B5EF4-FFF2-40B4-BE49-F238E27FC236}">
                <a16:creationId xmlns:a16="http://schemas.microsoft.com/office/drawing/2014/main" id="{580A0E8B-EEEA-6CC7-5FF1-F64A7091A51F}"/>
              </a:ext>
            </a:extLst>
          </p:cNvPr>
          <p:cNvSpPr/>
          <p:nvPr userDrawn="1"/>
        </p:nvSpPr>
        <p:spPr>
          <a:xfrm>
            <a:off x="1229065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7">
            <a:extLst>
              <a:ext uri="{FF2B5EF4-FFF2-40B4-BE49-F238E27FC236}">
                <a16:creationId xmlns:a16="http://schemas.microsoft.com/office/drawing/2014/main" id="{5BFDE967-24BC-2271-5845-CED2744276B5}"/>
              </a:ext>
            </a:extLst>
          </p:cNvPr>
          <p:cNvSpPr/>
          <p:nvPr userDrawn="1"/>
        </p:nvSpPr>
        <p:spPr>
          <a:xfrm>
            <a:off x="771199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80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58">
            <a:extLst>
              <a:ext uri="{FF2B5EF4-FFF2-40B4-BE49-F238E27FC236}">
                <a16:creationId xmlns:a16="http://schemas.microsoft.com/office/drawing/2014/main" id="{4BCDC253-E722-A981-6AA2-B0BCDE786933}"/>
              </a:ext>
            </a:extLst>
          </p:cNvPr>
          <p:cNvSpPr/>
          <p:nvPr userDrawn="1"/>
        </p:nvSpPr>
        <p:spPr>
          <a:xfrm>
            <a:off x="313334" y="251468"/>
            <a:ext cx="144780" cy="144780"/>
          </a:xfrm>
          <a:custGeom>
            <a:avLst/>
            <a:gdLst/>
            <a:ahLst/>
            <a:cxnLst/>
            <a:rect l="l" t="t" r="r" b="b"/>
            <a:pathLst>
              <a:path w="144779" h="144779">
                <a:moveTo>
                  <a:pt x="144686" y="0"/>
                </a:moveTo>
                <a:lnTo>
                  <a:pt x="0" y="0"/>
                </a:lnTo>
                <a:lnTo>
                  <a:pt x="0" y="144686"/>
                </a:lnTo>
                <a:lnTo>
                  <a:pt x="144686" y="144686"/>
                </a:lnTo>
                <a:lnTo>
                  <a:pt x="144686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4">
            <a:extLst>
              <a:ext uri="{FF2B5EF4-FFF2-40B4-BE49-F238E27FC236}">
                <a16:creationId xmlns:a16="http://schemas.microsoft.com/office/drawing/2014/main" id="{A1ABD4BF-2290-99AD-D09C-EA8F0DDB4D18}"/>
              </a:ext>
            </a:extLst>
          </p:cNvPr>
          <p:cNvSpPr/>
          <p:nvPr userDrawn="1"/>
        </p:nvSpPr>
        <p:spPr>
          <a:xfrm>
            <a:off x="15005050" y="11085812"/>
            <a:ext cx="5099050" cy="223538"/>
          </a:xfrm>
          <a:custGeom>
            <a:avLst/>
            <a:gdLst/>
            <a:ahLst/>
            <a:cxnLst/>
            <a:rect l="l" t="t" r="r" b="b"/>
            <a:pathLst>
              <a:path w="953769" h="1273175">
                <a:moveTo>
                  <a:pt x="953217" y="0"/>
                </a:moveTo>
                <a:lnTo>
                  <a:pt x="0" y="0"/>
                </a:lnTo>
                <a:lnTo>
                  <a:pt x="0" y="1272882"/>
                </a:lnTo>
                <a:lnTo>
                  <a:pt x="953217" y="1272882"/>
                </a:lnTo>
                <a:lnTo>
                  <a:pt x="953217" y="0"/>
                </a:lnTo>
                <a:close/>
              </a:path>
            </a:pathLst>
          </a:custGeom>
          <a:solidFill>
            <a:srgbClr val="E43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25">
            <a:extLst>
              <a:ext uri="{FF2B5EF4-FFF2-40B4-BE49-F238E27FC236}">
                <a16:creationId xmlns:a16="http://schemas.microsoft.com/office/drawing/2014/main" id="{201F0DD7-E839-1060-2055-2D9F73569147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61270" y="10836275"/>
            <a:ext cx="1350283" cy="311849"/>
          </a:xfrm>
          <a:prstGeom prst="rect">
            <a:avLst/>
          </a:prstGeom>
        </p:spPr>
      </p:pic>
      <p:sp>
        <p:nvSpPr>
          <p:cNvPr id="4" name="object 15">
            <a:extLst>
              <a:ext uri="{FF2B5EF4-FFF2-40B4-BE49-F238E27FC236}">
                <a16:creationId xmlns:a16="http://schemas.microsoft.com/office/drawing/2014/main" id="{0F417EEC-F967-A41E-7E14-6B7ABAE8CEBF}"/>
              </a:ext>
            </a:extLst>
          </p:cNvPr>
          <p:cNvSpPr/>
          <p:nvPr userDrawn="1"/>
        </p:nvSpPr>
        <p:spPr>
          <a:xfrm>
            <a:off x="19331998" y="11085812"/>
            <a:ext cx="772102" cy="223538"/>
          </a:xfrm>
          <a:custGeom>
            <a:avLst/>
            <a:gdLst/>
            <a:ahLst/>
            <a:cxnLst/>
            <a:rect l="l" t="t" r="r" b="b"/>
            <a:pathLst>
              <a:path w="714375" h="4157345">
                <a:moveTo>
                  <a:pt x="713967" y="0"/>
                </a:moveTo>
                <a:lnTo>
                  <a:pt x="0" y="0"/>
                </a:lnTo>
                <a:lnTo>
                  <a:pt x="0" y="4157276"/>
                </a:lnTo>
                <a:lnTo>
                  <a:pt x="713967" y="4157276"/>
                </a:lnTo>
                <a:lnTo>
                  <a:pt x="71396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AC394D88-8177-91F8-94A4-87CD85A1BF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86053" cy="11293561"/>
          </a:xfrm>
          <a:prstGeom prst="rect">
            <a:avLst/>
          </a:prstGeom>
        </p:spPr>
      </p:pic>
      <p:sp>
        <p:nvSpPr>
          <p:cNvPr id="57" name="object 4">
            <a:extLst>
              <a:ext uri="{FF2B5EF4-FFF2-40B4-BE49-F238E27FC236}">
                <a16:creationId xmlns:a16="http://schemas.microsoft.com/office/drawing/2014/main" id="{A28FA326-D6F4-C80A-4E02-51FCABF8A3CB}"/>
              </a:ext>
            </a:extLst>
          </p:cNvPr>
          <p:cNvSpPr/>
          <p:nvPr userDrawn="1"/>
        </p:nvSpPr>
        <p:spPr>
          <a:xfrm>
            <a:off x="0" y="23437"/>
            <a:ext cx="7886053" cy="11308715"/>
          </a:xfrm>
          <a:custGeom>
            <a:avLst/>
            <a:gdLst/>
            <a:ahLst/>
            <a:cxnLst/>
            <a:rect l="l" t="t" r="r" b="b"/>
            <a:pathLst>
              <a:path w="7899400" h="11308715">
                <a:moveTo>
                  <a:pt x="0" y="11308556"/>
                </a:moveTo>
                <a:lnTo>
                  <a:pt x="0" y="0"/>
                </a:lnTo>
                <a:lnTo>
                  <a:pt x="7899340" y="0"/>
                </a:lnTo>
                <a:lnTo>
                  <a:pt x="7899340" y="11308556"/>
                </a:lnTo>
                <a:lnTo>
                  <a:pt x="0" y="11308556"/>
                </a:lnTo>
                <a:close/>
              </a:path>
            </a:pathLst>
          </a:custGeom>
          <a:solidFill>
            <a:srgbClr val="333333">
              <a:alpha val="89804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D96BF26-74E1-152C-FF4E-BA902638E34C}"/>
              </a:ext>
            </a:extLst>
          </p:cNvPr>
          <p:cNvGrpSpPr/>
          <p:nvPr userDrawn="1"/>
        </p:nvGrpSpPr>
        <p:grpSpPr>
          <a:xfrm>
            <a:off x="18978595" y="10198202"/>
            <a:ext cx="852157" cy="733459"/>
            <a:chOff x="18978595" y="10198202"/>
            <a:chExt cx="852157" cy="733459"/>
          </a:xfrm>
          <a:solidFill>
            <a:srgbClr val="E43528"/>
          </a:solidFill>
        </p:grpSpPr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94DBCA9C-60B9-FB5F-0D18-3C7D946507D5}"/>
                </a:ext>
              </a:extLst>
            </p:cNvPr>
            <p:cNvSpPr/>
            <p:nvPr userDrawn="1"/>
          </p:nvSpPr>
          <p:spPr>
            <a:xfrm>
              <a:off x="18978595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1EB35FB-9EBD-19A3-55FD-012433951E0F}"/>
                </a:ext>
              </a:extLst>
            </p:cNvPr>
            <p:cNvSpPr/>
            <p:nvPr userDrawn="1"/>
          </p:nvSpPr>
          <p:spPr>
            <a:xfrm>
              <a:off x="19235560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CF49D1D-8B21-CB01-B612-0413A06F311C}"/>
                </a:ext>
              </a:extLst>
            </p:cNvPr>
            <p:cNvSpPr/>
            <p:nvPr userDrawn="1"/>
          </p:nvSpPr>
          <p:spPr>
            <a:xfrm>
              <a:off x="19492517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64F2397E-668E-1A28-E518-BEDF23ECD5BE}"/>
                </a:ext>
              </a:extLst>
            </p:cNvPr>
            <p:cNvSpPr/>
            <p:nvPr userDrawn="1"/>
          </p:nvSpPr>
          <p:spPr>
            <a:xfrm>
              <a:off x="19749472" y="1041558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15D3A0AC-1457-CC32-EEEA-395258E4936D}"/>
                </a:ext>
              </a:extLst>
            </p:cNvPr>
            <p:cNvSpPr/>
            <p:nvPr userDrawn="1"/>
          </p:nvSpPr>
          <p:spPr>
            <a:xfrm>
              <a:off x="18978595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D855860-4BF9-1BD0-7A81-1F7EF417B37B}"/>
                </a:ext>
              </a:extLst>
            </p:cNvPr>
            <p:cNvSpPr/>
            <p:nvPr userDrawn="1"/>
          </p:nvSpPr>
          <p:spPr>
            <a:xfrm>
              <a:off x="19235560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AD31B1E-64E3-8301-49ED-ED89D74313CA}"/>
                </a:ext>
              </a:extLst>
            </p:cNvPr>
            <p:cNvSpPr/>
            <p:nvPr userDrawn="1"/>
          </p:nvSpPr>
          <p:spPr>
            <a:xfrm>
              <a:off x="19492517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71086A81-73E4-A5AB-F810-8BF7B75E1A3C}"/>
                </a:ext>
              </a:extLst>
            </p:cNvPr>
            <p:cNvSpPr/>
            <p:nvPr userDrawn="1"/>
          </p:nvSpPr>
          <p:spPr>
            <a:xfrm>
              <a:off x="19749472" y="1019820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1DB6733A-B5B9-A4A9-3B13-6754D9959C0F}"/>
                </a:ext>
              </a:extLst>
            </p:cNvPr>
            <p:cNvSpPr/>
            <p:nvPr userDrawn="1"/>
          </p:nvSpPr>
          <p:spPr>
            <a:xfrm>
              <a:off x="18978595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9BDED9B2-CEA0-51C4-B61D-72DA3F244012}"/>
                </a:ext>
              </a:extLst>
            </p:cNvPr>
            <p:cNvSpPr/>
            <p:nvPr userDrawn="1"/>
          </p:nvSpPr>
          <p:spPr>
            <a:xfrm>
              <a:off x="19235560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E81C4074-5757-731E-EC40-DC24BB51C088}"/>
                </a:ext>
              </a:extLst>
            </p:cNvPr>
            <p:cNvSpPr/>
            <p:nvPr userDrawn="1"/>
          </p:nvSpPr>
          <p:spPr>
            <a:xfrm>
              <a:off x="19492517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DCEE3C10-1002-E81A-4F2A-70F3AEE39899}"/>
                </a:ext>
              </a:extLst>
            </p:cNvPr>
            <p:cNvSpPr/>
            <p:nvPr userDrawn="1"/>
          </p:nvSpPr>
          <p:spPr>
            <a:xfrm>
              <a:off x="19749472" y="1063298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8D7F5D6F-48EC-F490-6B14-8C27709F7716}"/>
                </a:ext>
              </a:extLst>
            </p:cNvPr>
            <p:cNvSpPr/>
            <p:nvPr userDrawn="1"/>
          </p:nvSpPr>
          <p:spPr>
            <a:xfrm>
              <a:off x="18978595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ACE96675-F4D8-2AD7-7AB4-95D72C6B52CA}"/>
                </a:ext>
              </a:extLst>
            </p:cNvPr>
            <p:cNvSpPr/>
            <p:nvPr userDrawn="1"/>
          </p:nvSpPr>
          <p:spPr>
            <a:xfrm>
              <a:off x="19235560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3EF6D1C4-1F2A-8D26-EFE7-D10A44337436}"/>
                </a:ext>
              </a:extLst>
            </p:cNvPr>
            <p:cNvSpPr/>
            <p:nvPr userDrawn="1"/>
          </p:nvSpPr>
          <p:spPr>
            <a:xfrm>
              <a:off x="19492517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DB5FF6FB-8CED-9383-6783-5922FC3F5948}"/>
                </a:ext>
              </a:extLst>
            </p:cNvPr>
            <p:cNvSpPr/>
            <p:nvPr userDrawn="1"/>
          </p:nvSpPr>
          <p:spPr>
            <a:xfrm>
              <a:off x="19749472" y="10850381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1201" y="0"/>
                  </a:moveTo>
                  <a:lnTo>
                    <a:pt x="0" y="0"/>
                  </a:lnTo>
                  <a:lnTo>
                    <a:pt x="0" y="81201"/>
                  </a:lnTo>
                  <a:lnTo>
                    <a:pt x="81201" y="81201"/>
                  </a:lnTo>
                  <a:lnTo>
                    <a:pt x="8120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939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45503D73-38F6-B431-925D-D53799A188A6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Image 1" descr="Une image contenant capture d’écran, Compositing numérique, Jeu PC, Logiciel de jeu vidéo&#10;&#10;Description générée automatiquement">
            <a:extLst>
              <a:ext uri="{FF2B5EF4-FFF2-40B4-BE49-F238E27FC236}">
                <a16:creationId xmlns:a16="http://schemas.microsoft.com/office/drawing/2014/main" id="{17218070-CEA1-EFC6-ADD9-603C4C59B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0" y="15637"/>
            <a:ext cx="20104810" cy="113089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3B0C76-3259-124E-AB9A-D82B40165C4E}"/>
              </a:ext>
            </a:extLst>
          </p:cNvPr>
          <p:cNvSpPr/>
          <p:nvPr userDrawn="1"/>
        </p:nvSpPr>
        <p:spPr>
          <a:xfrm>
            <a:off x="0" y="8931275"/>
            <a:ext cx="19958050" cy="2377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12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facebook.com/incathlab.cardiovascular" TargetMode="External"/><Relationship Id="rId7" Type="http://schemas.openxmlformats.org/officeDocument/2006/relationships/hyperlink" Target="http://www.twitter.com/incathla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bit.ly/INcathlab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hyperlink" Target="https://bit.ly/3YSFfL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B4B73B-59F4-2A05-7569-48EAEE2EC0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04719" y="9159875"/>
            <a:ext cx="11457132" cy="1027111"/>
          </a:xfrm>
        </p:spPr>
        <p:txBody>
          <a:bodyPr lIns="91440" tIns="45720" rIns="91440" bIns="45720" anchor="b"/>
          <a:lstStyle/>
          <a:p>
            <a:r>
              <a:rPr lang="fr-FR" dirty="0">
                <a:latin typeface="Montserrat"/>
              </a:rPr>
              <a:t>CASE SUBMITION TEMPLATE</a:t>
            </a: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2039E43-32B5-54A0-7250-3229D5652D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4719" y="8177167"/>
            <a:ext cx="3303732" cy="62790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800" b="0" u="sng" dirty="0" err="1">
                <a:solidFill>
                  <a:schemeClr val="bg1"/>
                </a:solidFill>
                <a:latin typeface="Montserrat"/>
              </a:rPr>
              <a:t>Submission</a:t>
            </a:r>
            <a:r>
              <a:rPr lang="fr-FR" sz="2800" b="0" u="sng" dirty="0">
                <a:solidFill>
                  <a:schemeClr val="bg1"/>
                </a:solidFill>
                <a:latin typeface="Montserrat"/>
              </a:rPr>
              <a:t> Date</a:t>
            </a:r>
            <a:r>
              <a:rPr lang="fr-FR" sz="2800" b="0" dirty="0">
                <a:solidFill>
                  <a:schemeClr val="bg1"/>
                </a:solidFill>
                <a:latin typeface="Montserrat"/>
              </a:rPr>
              <a:t>:</a:t>
            </a:r>
            <a:endParaRPr lang="fr-FR" sz="2800" b="0" i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" name="TextBox 70">
            <a:extLst>
              <a:ext uri="{FF2B5EF4-FFF2-40B4-BE49-F238E27FC236}">
                <a16:creationId xmlns:a16="http://schemas.microsoft.com/office/drawing/2014/main" id="{8542A7E6-025A-E4C4-A57C-42AE182658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79536" y="10224632"/>
            <a:ext cx="6921977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1500">
                <a:solidFill>
                  <a:srgbClr val="C00000"/>
                </a:solidFill>
                <a:latin typeface="Roboto Lt"/>
                <a:ea typeface="Roboto Lt"/>
                <a:cs typeface="Roboto Lt"/>
                <a:sym typeface="Roboto Lt"/>
              </a:defRPr>
            </a:pPr>
            <a:r>
              <a:rPr dirty="0"/>
              <a:t>CASE </a:t>
            </a:r>
            <a:r>
              <a:rPr dirty="0">
                <a:solidFill>
                  <a:srgbClr val="808080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</a:p>
        </p:txBody>
      </p:sp>
      <p:pic>
        <p:nvPicPr>
          <p:cNvPr id="5" name="Image 2" descr="Image 2">
            <a:extLst>
              <a:ext uri="{FF2B5EF4-FFF2-40B4-BE49-F238E27FC236}">
                <a16:creationId xmlns:a16="http://schemas.microsoft.com/office/drawing/2014/main" id="{13FD4823-FED3-4D2A-65BC-221E3998E6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08" y="10114681"/>
            <a:ext cx="533401" cy="908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DE1709-E4AD-BB24-6399-D83E6968D7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52361" y="6532880"/>
            <a:ext cx="2078318" cy="2626995"/>
          </a:xfrm>
          <a:prstGeom prst="rect">
            <a:avLst/>
          </a:prstGeom>
        </p:spPr>
      </p:pic>
      <p:sp>
        <p:nvSpPr>
          <p:cNvPr id="8" name="DOUBLE MESH CAS UNDER FLOW REVERSAL FOR ICA NEAR OCCLUSION AND COLLAPSE">
            <a:extLst>
              <a:ext uri="{FF2B5EF4-FFF2-40B4-BE49-F238E27FC236}">
                <a16:creationId xmlns:a16="http://schemas.microsoft.com/office/drawing/2014/main" id="{71C9502E-1B81-FCF1-268D-B529F9004A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59596" y="4542782"/>
            <a:ext cx="12200180" cy="634222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457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20" b="1" i="0" kern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algn="ctr"/>
            <a:r>
              <a:rPr lang="fr-FR" sz="3200" b="0" dirty="0" err="1">
                <a:latin typeface="Montserrat"/>
              </a:rPr>
              <a:t>Please</a:t>
            </a:r>
            <a:r>
              <a:rPr lang="fr-FR" sz="3200" b="0" dirty="0">
                <a:latin typeface="Montserrat"/>
              </a:rPr>
              <a:t> </a:t>
            </a:r>
            <a:r>
              <a:rPr lang="fr-FR" sz="3200" b="0" dirty="0" err="1">
                <a:latin typeface="Montserrat"/>
              </a:rPr>
              <a:t>provide</a:t>
            </a:r>
            <a:r>
              <a:rPr lang="fr-FR" sz="3200" b="0" dirty="0">
                <a:latin typeface="Montserrat"/>
              </a:rPr>
              <a:t> a </a:t>
            </a:r>
            <a:r>
              <a:rPr lang="fr-FR" sz="3200" b="0" dirty="0" err="1">
                <a:latin typeface="Montserrat"/>
              </a:rPr>
              <a:t>clear</a:t>
            </a:r>
            <a:r>
              <a:rPr lang="fr-FR" sz="3200" b="0" dirty="0">
                <a:latin typeface="Montserrat"/>
              </a:rPr>
              <a:t>, concise </a:t>
            </a:r>
            <a:r>
              <a:rPr lang="fr-FR" sz="3200" b="0" dirty="0" err="1">
                <a:latin typeface="Montserrat"/>
              </a:rPr>
              <a:t>title</a:t>
            </a:r>
            <a:r>
              <a:rPr lang="fr-FR" sz="3200" b="0" dirty="0">
                <a:latin typeface="Montserrat"/>
              </a:rPr>
              <a:t> for the case</a:t>
            </a:r>
          </a:p>
        </p:txBody>
      </p:sp>
      <p:sp>
        <p:nvSpPr>
          <p:cNvPr id="10" name="DOUBLE MESH CAS UNDER FLOW REVERSAL FOR ICA NEAR OCCLUSION AND COLLAPSE">
            <a:extLst>
              <a:ext uri="{FF2B5EF4-FFF2-40B4-BE49-F238E27FC236}">
                <a16:creationId xmlns:a16="http://schemas.microsoft.com/office/drawing/2014/main" id="{536AFE95-E008-323E-F170-B3AB0CE38E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9008" y="6565961"/>
            <a:ext cx="5557546" cy="1943793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l" defTabSz="4457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20" b="1" i="0" kern="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fr-FR" sz="2400" b="0" dirty="0">
                <a:latin typeface="Montserrat"/>
              </a:rPr>
              <a:t>By Dr. ____________________________</a:t>
            </a:r>
          </a:p>
          <a:p>
            <a:r>
              <a:rPr lang="fr-FR" sz="2400" b="0" dirty="0">
                <a:latin typeface="Montserrat"/>
              </a:rPr>
              <a:t>Specialty: _________________________</a:t>
            </a:r>
          </a:p>
          <a:p>
            <a:r>
              <a:rPr lang="fr-FR" sz="2400" b="0" dirty="0">
                <a:latin typeface="Montserrat"/>
              </a:rPr>
              <a:t>Hospital: __________________________</a:t>
            </a:r>
          </a:p>
          <a:p>
            <a:endParaRPr lang="fr-FR" sz="4000" b="0" dirty="0">
              <a:latin typeface="Montserrat"/>
            </a:endParaRPr>
          </a:p>
        </p:txBody>
      </p:sp>
      <p:sp>
        <p:nvSpPr>
          <p:cNvPr id="11" name="DOUBLE MESH CAS UNDER FLOW REVERSAL FOR ICA NEAR OCCLUSION AND COLLAPSE">
            <a:extLst>
              <a:ext uri="{FF2B5EF4-FFF2-40B4-BE49-F238E27FC236}">
                <a16:creationId xmlns:a16="http://schemas.microsoft.com/office/drawing/2014/main" id="{734CEDFC-8A4C-2C70-22C2-27C0046E46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974" y="1708667"/>
            <a:ext cx="18218151" cy="2626995"/>
          </a:xfrm>
          <a:prstGeom prst="rect">
            <a:avLst/>
          </a:prstGeom>
        </p:spPr>
        <p:txBody>
          <a:bodyPr lIns="50800" tIns="50800" rIns="50800" bIns="50800" anchor="ctr"/>
          <a:lstStyle>
            <a:defPPr>
              <a:defRPr kern="0"/>
            </a:defPPr>
          </a:lstStyle>
          <a:p>
            <a:pPr algn="ctr"/>
            <a:r>
              <a:rPr lang="fr-FR" sz="5400" i="1" cap="small" dirty="0">
                <a:solidFill>
                  <a:srgbClr val="CF341A"/>
                </a:solidFill>
                <a:latin typeface="Montserrat Medium"/>
              </a:rPr>
              <a:t>The</a:t>
            </a:r>
            <a:r>
              <a:rPr lang="fr-FR" sz="5400" i="1" cap="small" dirty="0">
                <a:solidFill>
                  <a:srgbClr val="D03419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5400" i="1" cap="small" dirty="0">
                <a:solidFill>
                  <a:srgbClr val="CF3319"/>
                </a:solidFill>
                <a:latin typeface="Montserrat Medium"/>
              </a:rPr>
              <a:t>D</a:t>
            </a:r>
            <a:r>
              <a:rPr lang="fr-FR" sz="5400" i="1" cap="small" dirty="0">
                <a:solidFill>
                  <a:schemeClr val="bg1"/>
                </a:solidFill>
                <a:latin typeface="Montserrat Medium"/>
              </a:rPr>
              <a:t>rug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dirty="0" err="1">
                <a:solidFill>
                  <a:srgbClr val="CF3319"/>
                </a:solidFill>
                <a:latin typeface="Montserrat Medium"/>
              </a:rPr>
              <a:t>E</a:t>
            </a:r>
            <a:r>
              <a:rPr lang="fr-FR" sz="5400" b="0" i="1" cap="small" dirty="0" err="1">
                <a:solidFill>
                  <a:schemeClr val="bg1"/>
                </a:solidFill>
                <a:latin typeface="Montserrat Medium"/>
              </a:rPr>
              <a:t>luting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dirty="0" err="1">
                <a:solidFill>
                  <a:srgbClr val="CF3319"/>
                </a:solidFill>
                <a:latin typeface="Montserrat Medium"/>
              </a:rPr>
              <a:t>T</a:t>
            </a:r>
            <a:r>
              <a:rPr lang="fr-FR" sz="5400" b="0" i="1" cap="small" dirty="0" err="1">
                <a:solidFill>
                  <a:schemeClr val="bg1"/>
                </a:solidFill>
                <a:latin typeface="Montserrat Medium"/>
              </a:rPr>
              <a:t>echnology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5400" b="0" i="1" cap="small" dirty="0">
                <a:solidFill>
                  <a:srgbClr val="CF3319"/>
                </a:solidFill>
                <a:latin typeface="Montserrat Medium"/>
              </a:rPr>
              <a:t>Show</a:t>
            </a:r>
          </a:p>
        </p:txBody>
      </p:sp>
      <p:pic>
        <p:nvPicPr>
          <p:cNvPr id="12" name="Image 11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5D41FF12-A1E1-496D-25BE-02861B3705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250" y="8478728"/>
            <a:ext cx="6828223" cy="349180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6346B270-2B98-FC80-345C-40DC79CD740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67752" y="8167617"/>
            <a:ext cx="10327698" cy="62790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fr-FR" sz="2800" b="0" i="1" dirty="0">
                <a:solidFill>
                  <a:schemeClr val="bg1"/>
                </a:solidFill>
                <a:latin typeface="Montserrat"/>
              </a:rPr>
              <a:t>e.g., </a:t>
            </a:r>
            <a:r>
              <a:rPr lang="fr-FR" sz="2800" b="0" i="1" dirty="0" err="1">
                <a:solidFill>
                  <a:schemeClr val="bg1"/>
                </a:solidFill>
                <a:latin typeface="Montserrat"/>
              </a:rPr>
              <a:t>January</a:t>
            </a:r>
            <a:r>
              <a:rPr lang="fr-FR" sz="2800" b="0" i="1">
                <a:solidFill>
                  <a:schemeClr val="bg1"/>
                </a:solidFill>
                <a:latin typeface="Montserrat"/>
              </a:rPr>
              <a:t> 31, </a:t>
            </a:r>
            <a:r>
              <a:rPr lang="fr-FR" sz="2800" b="0" i="1" dirty="0">
                <a:solidFill>
                  <a:schemeClr val="bg1"/>
                </a:solidFill>
                <a:latin typeface="Montserrat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68131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0E4D-41B5-ABF0-841C-80A5724DB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CBD12C2-AA37-3CBA-6692-A6DA076755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4718" y="8095457"/>
            <a:ext cx="18356407" cy="7096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i="0" kern="1200">
                <a:solidFill>
                  <a:srgbClr val="333333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endParaRPr lang="fr-FR" sz="2800" b="0" dirty="0">
              <a:solidFill>
                <a:schemeClr val="bg1"/>
              </a:solidFill>
            </a:endParaRPr>
          </a:p>
        </p:txBody>
      </p:sp>
      <p:pic>
        <p:nvPicPr>
          <p:cNvPr id="12" name="Image 4" descr="Image 4">
            <a:hlinkClick r:id="rId3"/>
            <a:extLst>
              <a:ext uri="{FF2B5EF4-FFF2-40B4-BE49-F238E27FC236}">
                <a16:creationId xmlns:a16="http://schemas.microsoft.com/office/drawing/2014/main" id="{89DD8C74-95EA-DF51-827F-7A65D7D209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782" y="10074275"/>
            <a:ext cx="571501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pic>
        <p:nvPicPr>
          <p:cNvPr id="13" name="Image 6" descr="Image 6">
            <a:hlinkClick r:id="rId5"/>
            <a:extLst>
              <a:ext uri="{FF2B5EF4-FFF2-40B4-BE49-F238E27FC236}">
                <a16:creationId xmlns:a16="http://schemas.microsoft.com/office/drawing/2014/main" id="{51770C0A-AD67-4B36-6C07-E3B6C2FCD4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6300" y="10074275"/>
            <a:ext cx="571500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pic>
        <p:nvPicPr>
          <p:cNvPr id="14" name="Image 8" descr="Image 8">
            <a:hlinkClick r:id="rId7"/>
            <a:extLst>
              <a:ext uri="{FF2B5EF4-FFF2-40B4-BE49-F238E27FC236}">
                <a16:creationId xmlns:a16="http://schemas.microsoft.com/office/drawing/2014/main" id="{945E970A-A473-4C77-BF59-CBBB6D8DDF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7817" y="10074275"/>
            <a:ext cx="571501" cy="571501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6DB6901-986D-F757-AEE4-D5E1720429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68800" y="9949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BC5766-B4D1-C210-BF25-94549EC5EF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7490" y="8281849"/>
            <a:ext cx="18356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LIVE EVENT: </a:t>
            </a:r>
            <a:r>
              <a:rPr lang="fr-FR" sz="2800" dirty="0">
                <a:solidFill>
                  <a:schemeClr val="bg1"/>
                </a:solidFill>
                <a:hlinkClick r:id="rId9"/>
              </a:rPr>
              <a:t>https://bit.ly/3YSFfLk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03B8B51A-59F3-5F51-3C9D-16C393EB25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7" name="DOUBLE MESH CAS UNDER FLOW REVERSAL FOR ICA NEAR OCCLUSION AND COLLAPSE">
            <a:extLst>
              <a:ext uri="{FF2B5EF4-FFF2-40B4-BE49-F238E27FC236}">
                <a16:creationId xmlns:a16="http://schemas.microsoft.com/office/drawing/2014/main" id="{9454DF4F-26FD-9B53-44D6-A694AF1E41D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2974" y="3053387"/>
            <a:ext cx="18218151" cy="2626995"/>
          </a:xfrm>
          <a:prstGeom prst="rect">
            <a:avLst/>
          </a:prstGeom>
        </p:spPr>
        <p:txBody>
          <a:bodyPr lIns="50800" tIns="50800" rIns="50800" bIns="50800" anchor="ctr"/>
          <a:lstStyle>
            <a:defPPr>
              <a:defRPr kern="0"/>
            </a:defPPr>
          </a:lstStyle>
          <a:p>
            <a:pPr algn="ctr"/>
            <a:r>
              <a:rPr lang="fr-FR" sz="5400" i="1" cap="small" dirty="0">
                <a:solidFill>
                  <a:srgbClr val="CF3319"/>
                </a:solidFill>
                <a:latin typeface="Montserrat Medium"/>
              </a:rPr>
              <a:t>The</a:t>
            </a:r>
            <a:r>
              <a:rPr lang="fr-FR" sz="5400" i="1" cap="small" dirty="0">
                <a:solidFill>
                  <a:srgbClr val="D03419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5400" i="1" cap="small" dirty="0">
                <a:solidFill>
                  <a:srgbClr val="CF3319"/>
                </a:solidFill>
                <a:latin typeface="Montserrat Medium"/>
              </a:rPr>
              <a:t>D</a:t>
            </a:r>
            <a:r>
              <a:rPr lang="fr-FR" sz="5400" i="1" cap="small" dirty="0">
                <a:solidFill>
                  <a:schemeClr val="bg1"/>
                </a:solidFill>
                <a:latin typeface="Montserrat Medium"/>
              </a:rPr>
              <a:t>rug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dirty="0" err="1">
                <a:solidFill>
                  <a:srgbClr val="CF3319"/>
                </a:solidFill>
                <a:latin typeface="Montserrat Medium"/>
              </a:rPr>
              <a:t>E</a:t>
            </a:r>
            <a:r>
              <a:rPr lang="fr-FR" sz="5400" b="0" i="1" cap="small" dirty="0" err="1">
                <a:solidFill>
                  <a:schemeClr val="bg1"/>
                </a:solidFill>
                <a:latin typeface="Montserrat Medium"/>
              </a:rPr>
              <a:t>luting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  <a:r>
              <a:rPr lang="fr-FR" sz="5400" b="0" i="1" cap="small" dirty="0" err="1">
                <a:solidFill>
                  <a:srgbClr val="CF3319"/>
                </a:solidFill>
                <a:latin typeface="Montserrat Medium"/>
              </a:rPr>
              <a:t>T</a:t>
            </a:r>
            <a:r>
              <a:rPr lang="fr-FR" sz="5400" b="0" i="1" cap="small" dirty="0" err="1">
                <a:solidFill>
                  <a:schemeClr val="bg1"/>
                </a:solidFill>
                <a:latin typeface="Montserrat Medium"/>
              </a:rPr>
              <a:t>echnology</a:t>
            </a:r>
            <a:r>
              <a:rPr lang="fr-FR" sz="5400" b="0" i="1" cap="small" dirty="0">
                <a:solidFill>
                  <a:schemeClr val="bg1"/>
                </a:solidFill>
                <a:latin typeface="Montserrat Medium"/>
              </a:rPr>
              <a:t> </a:t>
            </a:r>
          </a:p>
          <a:p>
            <a:pPr algn="ctr"/>
            <a:r>
              <a:rPr lang="fr-FR" sz="5400" b="0" i="1" cap="small" dirty="0">
                <a:solidFill>
                  <a:srgbClr val="CF3319"/>
                </a:solidFill>
                <a:latin typeface="Montserrat Medium"/>
              </a:rPr>
              <a:t>Show</a:t>
            </a:r>
          </a:p>
        </p:txBody>
      </p:sp>
    </p:spTree>
    <p:extLst>
      <p:ext uri="{BB962C8B-B14F-4D97-AF65-F5344CB8AC3E}">
        <p14:creationId xmlns:p14="http://schemas.microsoft.com/office/powerpoint/2010/main" val="20339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3A6E8-D7A3-DB5D-99CF-83512F864F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Presentation Structure</a:t>
            </a:r>
            <a:endParaRPr lang="fr-FR" cap="small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76B31F15-8FBD-CD60-73C0-EEE90FB159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11" name="TextBox 46">
            <a:extLst>
              <a:ext uri="{FF2B5EF4-FFF2-40B4-BE49-F238E27FC236}">
                <a16:creationId xmlns:a16="http://schemas.microsoft.com/office/drawing/2014/main" id="{A47A230D-2744-298F-1583-D541C5D0C1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7074" y="3198271"/>
            <a:ext cx="3256701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Pax comorbidities &amp; lesion type</a:t>
            </a:r>
          </a:p>
        </p:txBody>
      </p:sp>
      <p:cxnSp>
        <p:nvCxnSpPr>
          <p:cNvPr id="12" name="Straight Connector 1045">
            <a:extLst>
              <a:ext uri="{FF2B5EF4-FFF2-40B4-BE49-F238E27FC236}">
                <a16:creationId xmlns:a16="http://schemas.microsoft.com/office/drawing/2014/main" id="{D713706A-6927-9D1F-8453-82901AD3C88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3816803" y="4042860"/>
            <a:ext cx="0" cy="1011791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044">
            <a:extLst>
              <a:ext uri="{FF2B5EF4-FFF2-40B4-BE49-F238E27FC236}">
                <a16:creationId xmlns:a16="http://schemas.microsoft.com/office/drawing/2014/main" id="{C7CF90B5-6801-8562-8E64-456B7F5DDAC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755050" y="5017384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4" name="TextBox 54">
            <a:extLst>
              <a:ext uri="{FF2B5EF4-FFF2-40B4-BE49-F238E27FC236}">
                <a16:creationId xmlns:a16="http://schemas.microsoft.com/office/drawing/2014/main" id="{6C1714A8-8E96-90F4-C75F-64AFFCDD2C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03288" y="3809857"/>
            <a:ext cx="2640338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Access &amp; crossing</a:t>
            </a:r>
          </a:p>
        </p:txBody>
      </p:sp>
      <p:cxnSp>
        <p:nvCxnSpPr>
          <p:cNvPr id="15" name="Straight Connector 1053">
            <a:extLst>
              <a:ext uri="{FF2B5EF4-FFF2-40B4-BE49-F238E27FC236}">
                <a16:creationId xmlns:a16="http://schemas.microsoft.com/office/drawing/2014/main" id="{8111CB68-9D82-B225-7FBF-F5E20F4206D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8123457" y="4635496"/>
            <a:ext cx="0" cy="389261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046">
            <a:extLst>
              <a:ext uri="{FF2B5EF4-FFF2-40B4-BE49-F238E27FC236}">
                <a16:creationId xmlns:a16="http://schemas.microsoft.com/office/drawing/2014/main" id="{9B2F815E-E339-FAE5-E263-85DA9351BD6A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8061703" y="5010346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7" name="TextBox 55">
            <a:extLst>
              <a:ext uri="{FF2B5EF4-FFF2-40B4-BE49-F238E27FC236}">
                <a16:creationId xmlns:a16="http://schemas.microsoft.com/office/drawing/2014/main" id="{21A75949-88E1-D22C-FDE6-5B94AA0181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32747" y="3003761"/>
            <a:ext cx="3189814" cy="94980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Vessel prep &amp; results</a:t>
            </a:r>
          </a:p>
        </p:txBody>
      </p:sp>
      <p:cxnSp>
        <p:nvCxnSpPr>
          <p:cNvPr id="18" name="Straight Connector 1052">
            <a:extLst>
              <a:ext uri="{FF2B5EF4-FFF2-40B4-BE49-F238E27FC236}">
                <a16:creationId xmlns:a16="http://schemas.microsoft.com/office/drawing/2014/main" id="{4A7CA90F-56E6-ED22-4A51-B1B59DB4ECD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2706395" y="3848289"/>
            <a:ext cx="0" cy="119826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047">
            <a:extLst>
              <a:ext uri="{FF2B5EF4-FFF2-40B4-BE49-F238E27FC236}">
                <a16:creationId xmlns:a16="http://schemas.microsoft.com/office/drawing/2014/main" id="{57C0EC2D-EACF-8913-3E94-CAC4EBED93C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2644642" y="5019867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cxnSp>
        <p:nvCxnSpPr>
          <p:cNvPr id="20" name="Straight Connector 1054">
            <a:extLst>
              <a:ext uri="{FF2B5EF4-FFF2-40B4-BE49-F238E27FC236}">
                <a16:creationId xmlns:a16="http://schemas.microsoft.com/office/drawing/2014/main" id="{037C0B65-2A99-F4E1-AFF9-E0EBE459C00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7391407" y="4610379"/>
            <a:ext cx="0" cy="443017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048">
            <a:extLst>
              <a:ext uri="{FF2B5EF4-FFF2-40B4-BE49-F238E27FC236}">
                <a16:creationId xmlns:a16="http://schemas.microsoft.com/office/drawing/2014/main" id="{EC46F72A-6AF2-8266-E93D-F63185D9F91F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7329653" y="5027302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cxnSp>
        <p:nvCxnSpPr>
          <p:cNvPr id="22" name="Straight Connector 1056">
            <a:extLst>
              <a:ext uri="{FF2B5EF4-FFF2-40B4-BE49-F238E27FC236}">
                <a16:creationId xmlns:a16="http://schemas.microsoft.com/office/drawing/2014/main" id="{671F0CBD-137A-6E67-DB0A-6F6393B2493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5334860" y="6850298"/>
            <a:ext cx="0" cy="119826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049">
            <a:extLst>
              <a:ext uri="{FF2B5EF4-FFF2-40B4-BE49-F238E27FC236}">
                <a16:creationId xmlns:a16="http://schemas.microsoft.com/office/drawing/2014/main" id="{237DEEE3-41A6-B93E-159C-0713EBEB02C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5273106" y="7996271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E3976E15-E6A9-24D0-D5CB-3AFED079A3B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79998" y="7065318"/>
            <a:ext cx="2975196" cy="482332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Follow up</a:t>
            </a:r>
          </a:p>
        </p:txBody>
      </p:sp>
      <p:cxnSp>
        <p:nvCxnSpPr>
          <p:cNvPr id="25" name="Straight Connector 1057">
            <a:extLst>
              <a:ext uri="{FF2B5EF4-FFF2-40B4-BE49-F238E27FC236}">
                <a16:creationId xmlns:a16="http://schemas.microsoft.com/office/drawing/2014/main" id="{29F6792D-4473-42A2-9129-24B16F36273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10810625" y="7540655"/>
            <a:ext cx="0" cy="461008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50">
            <a:extLst>
              <a:ext uri="{FF2B5EF4-FFF2-40B4-BE49-F238E27FC236}">
                <a16:creationId xmlns:a16="http://schemas.microsoft.com/office/drawing/2014/main" id="{E1FA1EF7-6A53-5B20-B278-3DF8B26E3F77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10748871" y="8004518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670303FE-2A68-3843-E90E-2EE5891F5C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74488" y="6294923"/>
            <a:ext cx="2249678" cy="521053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Conclusions</a:t>
            </a:r>
          </a:p>
        </p:txBody>
      </p:sp>
      <p:cxnSp>
        <p:nvCxnSpPr>
          <p:cNvPr id="28" name="Straight Connector 1058">
            <a:extLst>
              <a:ext uri="{FF2B5EF4-FFF2-40B4-BE49-F238E27FC236}">
                <a16:creationId xmlns:a16="http://schemas.microsoft.com/office/drawing/2014/main" id="{54898A3C-B352-DFE3-C72D-408FC492C9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V="1">
            <a:off x="6099327" y="6797369"/>
            <a:ext cx="0" cy="1186404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1051">
            <a:extLst>
              <a:ext uri="{FF2B5EF4-FFF2-40B4-BE49-F238E27FC236}">
                <a16:creationId xmlns:a16="http://schemas.microsoft.com/office/drawing/2014/main" id="{72595374-1EFD-F2CE-7D22-7C901BC8027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022237" y="7995941"/>
            <a:ext cx="118725" cy="118725"/>
          </a:xfrm>
          <a:prstGeom prst="ellipse">
            <a:avLst/>
          </a:prstGeom>
          <a:solidFill>
            <a:srgbClr val="CF3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3298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D81936D3-5395-7338-97B0-F3D94361AB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127442" y="3809857"/>
            <a:ext cx="2562686" cy="482335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DET deploy (DES or DCB)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51A0BCF3-DEA7-9CCC-2C53-477C49DF8A3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951998" y="6363212"/>
            <a:ext cx="2975196" cy="453120"/>
          </a:xfrm>
          <a:prstGeom prst="rect">
            <a:avLst/>
          </a:prstGeom>
        </p:spPr>
        <p:txBody>
          <a:bodyPr vert="horz" lIns="150781" tIns="75390" rIns="150781" bIns="75390" rtlCol="0" anchor="t" anchorCtr="0">
            <a:noAutofit/>
          </a:bodyPr>
          <a:lstStyle>
            <a:defPPr>
              <a:defRPr lang="en-US"/>
            </a:defPPr>
            <a:lvl1pPr marL="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80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03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06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10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12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811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615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418" algn="l" defTabSz="1507603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309" b="0" dirty="0">
                <a:solidFill>
                  <a:srgbClr val="595959"/>
                </a:solidFill>
                <a:latin typeface="Montserrat"/>
              </a:rPr>
              <a:t>Final </a:t>
            </a:r>
            <a:r>
              <a:rPr lang="en-GB" sz="2309" b="0" dirty="0" err="1">
                <a:solidFill>
                  <a:srgbClr val="595959"/>
                </a:solidFill>
                <a:latin typeface="Montserrat"/>
              </a:rPr>
              <a:t>angio</a:t>
            </a:r>
            <a:endParaRPr lang="en-GB" sz="2309" b="0" dirty="0">
              <a:solidFill>
                <a:srgbClr val="595959"/>
              </a:solidFill>
              <a:latin typeface="Montserrat"/>
            </a:endParaRPr>
          </a:p>
        </p:txBody>
      </p:sp>
      <p:cxnSp>
        <p:nvCxnSpPr>
          <p:cNvPr id="44" name="Connecteur en angle 43">
            <a:extLst>
              <a:ext uri="{FF2B5EF4-FFF2-40B4-BE49-F238E27FC236}">
                <a16:creationId xmlns:a16="http://schemas.microsoft.com/office/drawing/2014/main" id="{EDCFA8DC-3063-9FCE-FF5B-4F690ECAF2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60450" y="5121275"/>
            <a:ext cx="4107341" cy="2948592"/>
          </a:xfrm>
          <a:prstGeom prst="bentConnector3">
            <a:avLst>
              <a:gd name="adj1" fmla="val 41051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30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AD3A3-0448-D5E5-54BF-55F12B0C7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04EB59-1DC2-00F8-4286-0C414FC446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Patient History</a:t>
            </a:r>
            <a:endParaRPr lang="fr-FR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CE092-D818-176F-7510-A0DB40E4A0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078217" y="2350143"/>
            <a:ext cx="17203433" cy="8790932"/>
          </a:xfrm>
        </p:spPr>
        <p:txBody>
          <a:bodyPr lIns="91440" tIns="45720" rIns="91440" bIns="45720" numCol="2" anchor="t"/>
          <a:lstStyle/>
          <a:p>
            <a:pPr marL="0" indent="0" algn="l">
              <a:buNone/>
            </a:pPr>
            <a:r>
              <a:rPr lang="en-GB" sz="2800" b="1" dirty="0">
                <a:latin typeface="Montserrat"/>
                <a:ea typeface="Open Sans"/>
                <a:cs typeface="Calibri"/>
              </a:rPr>
              <a:t>Patient demographics and comorbidities</a:t>
            </a:r>
            <a:r>
              <a:rPr lang="fr-FR" sz="2400" dirty="0">
                <a:latin typeface="Montserrat"/>
                <a:ea typeface="Open Sans"/>
                <a:cs typeface="Calibri"/>
              </a:rPr>
              <a:t> </a:t>
            </a:r>
          </a:p>
          <a:p>
            <a:pPr algn="l"/>
            <a:r>
              <a:rPr lang="fr-FR" sz="2000" dirty="0"/>
              <a:t>Age: ________________</a:t>
            </a:r>
          </a:p>
          <a:p>
            <a:pPr algn="l"/>
            <a:r>
              <a:rPr lang="fr-FR" sz="2000" dirty="0" err="1"/>
              <a:t>Sex</a:t>
            </a:r>
            <a:r>
              <a:rPr lang="fr-FR" sz="2000" dirty="0"/>
              <a:t>: ________________</a:t>
            </a:r>
          </a:p>
          <a:p>
            <a:pPr algn="l"/>
            <a:r>
              <a:rPr lang="fr-FR" sz="2000" dirty="0">
                <a:latin typeface="Montserrat"/>
                <a:ea typeface="Open Sans"/>
                <a:cs typeface="Calibri"/>
              </a:rPr>
              <a:t>CV </a:t>
            </a:r>
            <a:r>
              <a:rPr lang="fr-FR" sz="2000" dirty="0" err="1">
                <a:latin typeface="Montserrat"/>
                <a:ea typeface="Open Sans"/>
                <a:cs typeface="Calibri"/>
              </a:rPr>
              <a:t>history</a:t>
            </a:r>
            <a:r>
              <a:rPr lang="fr-FR" sz="2000" dirty="0">
                <a:latin typeface="Montserrat"/>
                <a:ea typeface="Open Sans"/>
                <a:cs typeface="Calibri"/>
              </a:rPr>
              <a:t>: </a:t>
            </a:r>
            <a:r>
              <a:rPr lang="fr-FR" sz="2400" dirty="0"/>
              <a:t>______________________________________________</a:t>
            </a:r>
            <a:endParaRPr lang="en-US" sz="2400" b="1" dirty="0" err="1">
              <a:solidFill>
                <a:srgbClr val="FF0000"/>
              </a:solidFill>
            </a:endParaRPr>
          </a:p>
          <a:p>
            <a:pPr algn="l"/>
            <a:r>
              <a:rPr lang="fr-FR" sz="2000" dirty="0"/>
              <a:t>PAD </a:t>
            </a:r>
            <a:r>
              <a:rPr lang="fr-FR" sz="2000" dirty="0" err="1"/>
              <a:t>history</a:t>
            </a:r>
            <a:r>
              <a:rPr lang="fr-FR" sz="2000" dirty="0"/>
              <a:t>: ______________________________________________________</a:t>
            </a:r>
          </a:p>
          <a:p>
            <a:pPr algn="l"/>
            <a:r>
              <a:rPr lang="fr-FR" sz="2000" dirty="0"/>
              <a:t>RC on </a:t>
            </a:r>
            <a:r>
              <a:rPr lang="fr-FR" sz="2000" dirty="0" err="1"/>
              <a:t>presentation</a:t>
            </a:r>
            <a:r>
              <a:rPr lang="fr-FR" sz="2000" dirty="0"/>
              <a:t>: ______________________________________________________</a:t>
            </a:r>
          </a:p>
          <a:p>
            <a:pPr algn="l"/>
            <a:r>
              <a:rPr lang="fr-FR" sz="2000" dirty="0"/>
              <a:t>ABI: _________________________________________________</a:t>
            </a:r>
          </a:p>
          <a:p>
            <a:pPr algn="l"/>
            <a:r>
              <a:rPr lang="fr-FR" sz="2000" dirty="0" err="1"/>
              <a:t>Walk</a:t>
            </a:r>
            <a:r>
              <a:rPr lang="fr-FR" sz="2000" dirty="0"/>
              <a:t> distance: ________________</a:t>
            </a:r>
          </a:p>
          <a:p>
            <a:pPr algn="l"/>
            <a:r>
              <a:rPr lang="fr-FR" sz="2000" dirty="0" err="1">
                <a:latin typeface="Montserrat"/>
                <a:ea typeface="Open Sans"/>
                <a:cs typeface="Calibri"/>
              </a:rPr>
              <a:t>Symptoms</a:t>
            </a:r>
            <a:r>
              <a:rPr lang="fr-FR" sz="2000" dirty="0">
                <a:latin typeface="Montserrat"/>
                <a:ea typeface="Open Sans"/>
                <a:cs typeface="Calibri"/>
              </a:rPr>
              <a:t> / RC </a:t>
            </a:r>
            <a:r>
              <a:rPr lang="fr-FR" sz="2000" dirty="0" err="1">
                <a:latin typeface="Montserrat"/>
                <a:ea typeface="Open Sans"/>
                <a:cs typeface="Calibri"/>
              </a:rPr>
              <a:t>increase</a:t>
            </a:r>
            <a:r>
              <a:rPr lang="fr-FR" sz="2000" dirty="0">
                <a:latin typeface="Montserrat"/>
                <a:ea typeface="Open Sans"/>
                <a:cs typeface="Calibri"/>
              </a:rPr>
              <a:t>: </a:t>
            </a:r>
            <a:r>
              <a:rPr lang="fr-FR" sz="2000" dirty="0"/>
              <a:t>______________________________________________________</a:t>
            </a:r>
            <a:endParaRPr lang="fr-FR" sz="2000" dirty="0">
              <a:latin typeface="Montserrat"/>
              <a:ea typeface="Open Sans"/>
              <a:cs typeface="Calibri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7CB2AC0-A22D-E424-09EA-6EFDA7B55E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09250" y="2350143"/>
            <a:ext cx="9982200" cy="7990456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itchFamily="2" charset="2"/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Key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lesion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characteristics</a:t>
            </a:r>
            <a:endParaRPr lang="fr-FR" sz="2800" b="1" dirty="0">
              <a:latin typeface="Montserrat"/>
              <a:ea typeface="Open Sans"/>
              <a:cs typeface="Calibri"/>
            </a:endParaRPr>
          </a:p>
          <a:p>
            <a:pPr algn="l"/>
            <a:r>
              <a:rPr lang="fr-FR" sz="2000" dirty="0" err="1"/>
              <a:t>Lesion</a:t>
            </a:r>
            <a:r>
              <a:rPr lang="fr-FR" sz="2000" dirty="0"/>
              <a:t> </a:t>
            </a:r>
            <a:r>
              <a:rPr lang="fr-FR" sz="2000" dirty="0" err="1"/>
              <a:t>length</a:t>
            </a:r>
            <a:r>
              <a:rPr lang="fr-FR" sz="2000" dirty="0"/>
              <a:t>: ____________________________________</a:t>
            </a:r>
          </a:p>
          <a:p>
            <a:pPr algn="l"/>
            <a:r>
              <a:rPr lang="fr-FR" sz="2000" dirty="0"/>
              <a:t>Calcium / PACCS: ____________________________________</a:t>
            </a:r>
          </a:p>
          <a:p>
            <a:pPr algn="l"/>
            <a:r>
              <a:rPr lang="fr-FR" sz="2000" dirty="0"/>
              <a:t>CTO </a:t>
            </a:r>
            <a:r>
              <a:rPr lang="fr-FR" sz="2000" dirty="0" err="1"/>
              <a:t>present</a:t>
            </a:r>
            <a:r>
              <a:rPr lang="fr-FR" sz="2000" dirty="0"/>
              <a:t> / </a:t>
            </a:r>
            <a:r>
              <a:rPr lang="fr-FR" sz="2000" dirty="0" err="1"/>
              <a:t>length</a:t>
            </a:r>
            <a:r>
              <a:rPr lang="fr-FR" sz="2000" dirty="0"/>
              <a:t>: ____________________________________</a:t>
            </a:r>
          </a:p>
          <a:p>
            <a:pPr algn="l"/>
            <a:r>
              <a:rPr lang="fr-FR" sz="2000" dirty="0"/>
              <a:t>CTO class: ____________________________________</a:t>
            </a:r>
          </a:p>
          <a:p>
            <a:pPr algn="l"/>
            <a:r>
              <a:rPr lang="fr-FR" sz="2000" dirty="0"/>
              <a:t>TASC: ____________________________________</a:t>
            </a:r>
          </a:p>
          <a:p>
            <a:pPr algn="l"/>
            <a:r>
              <a:rPr lang="fr-FR" sz="2000" dirty="0">
                <a:latin typeface="Montserrat"/>
                <a:ea typeface="Open Sans"/>
                <a:cs typeface="Calibri"/>
              </a:rPr>
              <a:t>Run off to foot #</a:t>
            </a:r>
            <a:r>
              <a:rPr lang="fr-FR" sz="2000" dirty="0" err="1">
                <a:latin typeface="Montserrat"/>
                <a:ea typeface="Open Sans"/>
                <a:cs typeface="Calibri"/>
              </a:rPr>
              <a:t>vessels</a:t>
            </a:r>
            <a:r>
              <a:rPr lang="fr-FR" sz="2000" dirty="0">
                <a:latin typeface="Montserrat"/>
                <a:ea typeface="Open Sans"/>
                <a:cs typeface="Calibri"/>
              </a:rPr>
              <a:t>: </a:t>
            </a:r>
            <a:r>
              <a:rPr lang="fr-FR" sz="2000" dirty="0"/>
              <a:t>____________________________________</a:t>
            </a:r>
            <a:endParaRPr lang="fr-FR" sz="2000" dirty="0">
              <a:latin typeface="Montserrat"/>
              <a:ea typeface="Open Sans"/>
              <a:cs typeface="Calibri"/>
            </a:endParaRPr>
          </a:p>
          <a:p>
            <a:pPr marL="0" indent="0" algn="l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3BEA76C7-58EB-39ED-C8C6-B023D7F8B6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22067B-F8D1-5176-C8DE-C1369FD24F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8B9DE5-4599-51D5-B208-3145C51D56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32001D-55D9-48C3-F8FD-F11D33F34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A4FD8-491E-9826-3F4D-258247F06F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E438C-0825-5705-D722-6F3B90FA01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F09459-62C7-B4E0-E642-3978F9A636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535EC8-7A73-7309-6971-F770A7C878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2BFD32-66B3-1C05-2DAC-9495A375E1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1496069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8603FE-3891-6F88-CFF0-E5E01B89F0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FEA4644C-1D52-B266-AE80-9BD0B0C3ABA0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7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B6178-D2CA-6FC1-9197-B17DD561AF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 err="1">
                <a:solidFill>
                  <a:schemeClr val="bg1"/>
                </a:solidFill>
              </a:rPr>
              <a:t>Strategy</a:t>
            </a:r>
            <a:r>
              <a:rPr lang="fr-FR" b="1" cap="small" dirty="0">
                <a:solidFill>
                  <a:schemeClr val="bg1"/>
                </a:solidFill>
              </a:rPr>
              <a:t> and </a:t>
            </a:r>
            <a:r>
              <a:rPr lang="fr-FR" b="1" cap="small" dirty="0" err="1">
                <a:solidFill>
                  <a:schemeClr val="bg1"/>
                </a:solidFill>
              </a:rPr>
              <a:t>approach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78707-EC65-1917-1CCE-6B2F0C9C7B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060450" y="2530475"/>
            <a:ext cx="18364199" cy="7222332"/>
          </a:xfrm>
        </p:spPr>
        <p:txBody>
          <a:bodyPr lIns="91440" tIns="45720" rIns="91440" bIns="45720" anchor="t"/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Description of the procedure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Access from right radial artery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Engagement of R-CCA with diagnostic 5F catheter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Positioning of a supportive but not extra-stiff guidewire in R-ECA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Positioning of a 90-cm long guiding 5F sheath at the proximal part of R-CCA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800" b="1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1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Montserrat"/>
              <a:ea typeface="Open Sans"/>
              <a:cs typeface="Calibri"/>
            </a:endParaRP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Devices used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 Cordis Tempo Cobra II 4F 65 cm diagnostic catheter</a:t>
            </a: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Terumo Destination guiding sheath </a:t>
            </a:r>
            <a:r>
              <a:rPr lang="sk-SK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5F 90 cm</a:t>
            </a:r>
            <a:endParaRPr lang="en-US" sz="2400" dirty="0">
              <a:solidFill>
                <a:srgbClr val="333333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800100" lvl="1" indent="-342900" algn="l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 Boston Scientific Stent Eluvia</a:t>
            </a: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Montserrat"/>
                <a:ea typeface="Open Sans"/>
                <a:cs typeface="Calibri"/>
              </a:rPr>
              <a:t>Xxxxxxxxxx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pPr marL="800100" lvl="1" indent="-342900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333333"/>
                </a:solidFill>
                <a:latin typeface="Montserrat"/>
                <a:cs typeface="Calibri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Montserrat"/>
                <a:cs typeface="Calibri"/>
              </a:rPr>
              <a:t>xxxxxxx</a:t>
            </a:r>
            <a:endParaRPr lang="en-US" sz="2400" dirty="0">
              <a:solidFill>
                <a:srgbClr val="333333"/>
              </a:solidFill>
              <a:latin typeface="Montserrat"/>
              <a:cs typeface="Calibri"/>
            </a:endParaRPr>
          </a:p>
          <a:p>
            <a:endParaRPr lang="fr-FR" dirty="0"/>
          </a:p>
        </p:txBody>
      </p:sp>
      <p:pic>
        <p:nvPicPr>
          <p:cNvPr id="7" name="Image 6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4F722E90-5D57-A837-A01E-B247D0B671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B11E58-7EC3-A438-66EB-BBADD866E3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CC1AF-FEC4-CA21-FD59-46A4F781F8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9BDCD-23D7-4F73-0B27-B94DCE6484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7F94E-6EE0-6D47-B315-6357C714C6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BCC08-0E88-852B-0437-F77F98F5CC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D44EA3-AEC3-FB7A-4FDA-DE39D8AA72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2367021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79E1B-39B6-01AB-4E08-1D357EE11E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594A8-535B-ED85-FBAB-16336A4A46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70EEE5-4FB9-DB07-E47B-785F6AA164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4BEB511A-9E74-877B-D094-FC8297CEA13C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F72B5-4FF0-5001-3FA0-8E09B58429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>
                <a:solidFill>
                  <a:schemeClr val="bg1"/>
                </a:solidFill>
              </a:rPr>
              <a:t>Access and </a:t>
            </a:r>
            <a:r>
              <a:rPr lang="fr-FR" b="1" cap="small" dirty="0" err="1">
                <a:solidFill>
                  <a:schemeClr val="bg1"/>
                </a:solidFill>
              </a:rPr>
              <a:t>crossing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25156552-82DF-E4EC-1B86-7B062E52F3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004CBBF-04F7-BDAB-3BAB-9B02A4A2EB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62522" y="2535874"/>
            <a:ext cx="8228727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Access and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Crossing</a:t>
            </a:r>
            <a:endParaRPr lang="fr-FR" sz="2800" b="1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endParaRPr lang="en-GB" sz="24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138A3065-1236-5229-9006-2F6A24E5AF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2850" y="2547143"/>
            <a:ext cx="7924800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/>
              <a:t>Baseline </a:t>
            </a:r>
            <a:r>
              <a:rPr lang="fr-FR" sz="2800" b="1" dirty="0" err="1"/>
              <a:t>Angio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08646C-4B04-1B46-F750-942487A85B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4D55CF6-702F-5332-0E8E-B07A79F094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D6BC8-A989-7575-8E01-00E05A4F2E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B3B103-6A1D-5229-51FB-DE776BE7C6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D84431-03CD-98CC-67BA-1B4D0F6413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27B898-5EC6-A904-D557-321FF6C074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3314502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1BD119-A543-7801-2A51-257A8B750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3A7B89-FDF0-5129-79E7-22C0A17441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D65FE4-DBE4-7C39-D217-3A21F0F66A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1B334FC-78D1-CCA0-46FE-4F0212D52B5C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5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F86C6-4489-648D-27CA-812832C5F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45731-491B-89C3-4011-1B20C8463D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Prep and result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61145-5FE5-104C-E1C9-187AF28C5B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0440485" y="2544545"/>
            <a:ext cx="9663615" cy="4634130"/>
          </a:xfrm>
        </p:spPr>
        <p:txBody>
          <a:bodyPr lIns="91440" tIns="45720" rIns="91440" bIns="45720" numCol="2" anchor="t"/>
          <a:lstStyle/>
          <a:p>
            <a:pPr marL="0" indent="0" algn="l"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Result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of the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vessel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</a:t>
            </a:r>
            <a:r>
              <a:rPr lang="fr-FR" sz="2800" b="1" dirty="0" err="1">
                <a:latin typeface="Montserrat"/>
                <a:ea typeface="Open Sans"/>
                <a:cs typeface="Calibri"/>
              </a:rPr>
              <a:t>prep</a:t>
            </a:r>
            <a:endParaRPr lang="en-US" dirty="0" err="1"/>
          </a:p>
          <a:p>
            <a:pPr marL="0" indent="0" algn="l">
              <a:buNone/>
            </a:pPr>
            <a:r>
              <a:rPr lang="fr-FR" sz="2400" dirty="0" err="1">
                <a:latin typeface="Montserrat"/>
                <a:ea typeface="Open Sans"/>
                <a:cs typeface="Calibri"/>
              </a:rPr>
              <a:t>Assess</a:t>
            </a:r>
            <a:r>
              <a:rPr lang="fr-FR" sz="2400" dirty="0">
                <a:latin typeface="Montserrat"/>
                <a:ea typeface="Open Sans"/>
                <a:cs typeface="Calibri"/>
              </a:rPr>
              <a:t>:</a:t>
            </a:r>
            <a:endParaRPr lang="fr-FR" sz="2400" dirty="0"/>
          </a:p>
          <a:p>
            <a:pPr algn="l"/>
            <a:r>
              <a:rPr lang="fr-FR" sz="2400" dirty="0" err="1">
                <a:latin typeface="Montserrat"/>
                <a:ea typeface="Open Sans"/>
                <a:cs typeface="Calibri"/>
              </a:rPr>
              <a:t>Residual</a:t>
            </a:r>
            <a:r>
              <a:rPr lang="fr-FR" sz="2400" dirty="0">
                <a:latin typeface="Montserrat"/>
                <a:ea typeface="Open Sans"/>
                <a:cs typeface="Calibri"/>
              </a:rPr>
              <a:t> </a:t>
            </a:r>
            <a:r>
              <a:rPr lang="fr-FR" sz="2400" dirty="0" err="1">
                <a:latin typeface="Montserrat"/>
                <a:ea typeface="Open Sans"/>
                <a:cs typeface="Calibri"/>
              </a:rPr>
              <a:t>Restonosis</a:t>
            </a:r>
            <a:endParaRPr lang="fr-FR" sz="2400" dirty="0" err="1"/>
          </a:p>
          <a:p>
            <a:pPr algn="l"/>
            <a:r>
              <a:rPr lang="fr-FR" sz="2400" dirty="0">
                <a:latin typeface="Montserrat"/>
                <a:ea typeface="Open Sans"/>
                <a:cs typeface="Calibri"/>
              </a:rPr>
              <a:t>Dissection</a:t>
            </a:r>
            <a:endParaRPr lang="fr-FR" sz="2400" dirty="0"/>
          </a:p>
          <a:p>
            <a:pPr algn="l"/>
            <a:r>
              <a:rPr lang="fr-FR" sz="2400" dirty="0" err="1">
                <a:latin typeface="Montserrat"/>
                <a:ea typeface="Open Sans"/>
                <a:cs typeface="Calibri"/>
              </a:rPr>
              <a:t>Recoil</a:t>
            </a:r>
            <a:endParaRPr lang="fr-FR" sz="2400" dirty="0" err="1"/>
          </a:p>
          <a:p>
            <a:pPr marL="0" indent="0" algn="l">
              <a:buNone/>
            </a:pPr>
            <a:endParaRPr lang="fr-FR" sz="2400" dirty="0"/>
          </a:p>
          <a:p>
            <a:pPr marL="0" indent="0" algn="l">
              <a:buNone/>
            </a:pPr>
            <a:endParaRPr lang="fr-FR" sz="24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FC5716D-4CCF-B4C1-9015-C2584EEECC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450" y="7178675"/>
            <a:ext cx="17983200" cy="3253580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Why a DET (Stent or Ballon) device in this case?</a:t>
            </a:r>
          </a:p>
          <a:p>
            <a:pPr marL="0" lvl="1" indent="0">
              <a:spcBef>
                <a:spcPts val="1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333333"/>
                </a:solidFill>
                <a:latin typeface="Montserrat" pitchFamily="2" charset="77"/>
                <a:cs typeface="Calibri" panose="020F050202020403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CC2A9A0-95D3-2139-815D-BF3EF575E5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450" y="2547143"/>
            <a:ext cx="9144000" cy="5088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itchFamily="2" charset="2"/>
              <a:buNone/>
            </a:pPr>
            <a:r>
              <a:rPr lang="fr-FR" sz="2800" b="1" dirty="0" err="1"/>
              <a:t>Prep</a:t>
            </a:r>
            <a:r>
              <a:rPr lang="fr-FR" sz="2800" b="1" dirty="0"/>
              <a:t> </a:t>
            </a:r>
            <a:r>
              <a:rPr lang="fr-FR" sz="2800" b="1" dirty="0" err="1"/>
              <a:t>strategy</a:t>
            </a:r>
            <a:endParaRPr lang="fr-FR" sz="2400" dirty="0"/>
          </a:p>
          <a:p>
            <a:pPr marL="0" indent="0" algn="l">
              <a:buFont typeface="Wingdings" pitchFamily="2" charset="2"/>
              <a:buNone/>
            </a:pPr>
            <a:endParaRPr lang="fr-FR" sz="600" dirty="0"/>
          </a:p>
          <a:p>
            <a:pPr algn="l"/>
            <a:r>
              <a:rPr lang="fr-FR" sz="2400" dirty="0" err="1"/>
              <a:t>Predil</a:t>
            </a:r>
            <a:r>
              <a:rPr lang="fr-FR" sz="2400" dirty="0"/>
              <a:t> </a:t>
            </a:r>
            <a:r>
              <a:rPr lang="fr-FR" sz="2400" dirty="0" err="1"/>
              <a:t>balloon</a:t>
            </a:r>
            <a:r>
              <a:rPr lang="fr-FR" sz="2400" dirty="0"/>
              <a:t> (</a:t>
            </a:r>
            <a:r>
              <a:rPr lang="fr-FR" sz="2400" dirty="0" err="1"/>
              <a:t>atm</a:t>
            </a:r>
            <a:r>
              <a:rPr lang="fr-FR" sz="2400" dirty="0"/>
              <a:t>, time)</a:t>
            </a:r>
          </a:p>
          <a:p>
            <a:pPr algn="l"/>
            <a:r>
              <a:rPr lang="fr-FR" sz="2400" dirty="0" err="1"/>
              <a:t>Adjuncts</a:t>
            </a:r>
            <a:endParaRPr lang="fr-FR" sz="2400" dirty="0"/>
          </a:p>
          <a:p>
            <a:pPr algn="l"/>
            <a:r>
              <a:rPr lang="fr-FR" sz="2400" dirty="0"/>
              <a:t>Cutting / </a:t>
            </a:r>
            <a:r>
              <a:rPr lang="fr-FR" sz="2400" dirty="0" err="1"/>
              <a:t>Atherectomy</a:t>
            </a:r>
            <a:r>
              <a:rPr lang="fr-FR" sz="2400" dirty="0"/>
              <a:t> / IVL</a:t>
            </a:r>
          </a:p>
          <a:p>
            <a:pPr algn="l"/>
            <a:endParaRPr lang="fr-FR" sz="2400" dirty="0"/>
          </a:p>
          <a:p>
            <a:pPr marL="0" indent="0" algn="l">
              <a:buFont typeface="Wingdings" pitchFamily="2" charset="2"/>
              <a:buNone/>
            </a:pPr>
            <a:endParaRPr lang="fr-FR" sz="2400" dirty="0"/>
          </a:p>
          <a:p>
            <a:pPr marL="0" indent="0" algn="l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6" name="Image 5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0E161CB2-CA2E-518A-40A5-AED96E7793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0967A7-38B1-8521-F43C-926109232A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A34313-01BD-28E8-EBB6-D80FE1F296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51637-CA20-F894-38D1-66F2165585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2B8EB-DDF2-0D49-956B-EF1A64CD8C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26804-3EDD-A046-07B2-FE2AD3BAA5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3"/>
            <a:ext cx="190500" cy="4191001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A48DED-0F17-879C-5009-6E41CB44BE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B8B51-936D-7A3E-0A48-B9F4EE745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51EF4D-C99E-28BA-5136-97B2687D78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7A5B3-A866-0CCB-2030-43E76C6FED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492A6615-7EAB-718A-A2AE-AAFA3C34C651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2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DC7EB-9CF6-635E-751F-FA38F8E9A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4896AD-279D-FE83-3138-39E158AABD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DET deploy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BDB8B996-3C0E-8D06-39BE-82CBF5FE05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9DA72CA-543B-82DE-F891-B9133044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6851650" y="2555644"/>
            <a:ext cx="5028327" cy="6231732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fr-FR" sz="2800" b="1" dirty="0">
                <a:latin typeface="Montserrat"/>
                <a:ea typeface="Open Sans"/>
                <a:cs typeface="Calibri"/>
              </a:rPr>
              <a:t>Post Dilatation</a:t>
            </a:r>
            <a:endParaRPr lang="fr-FR" sz="2800" b="1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79A5E8B-4059-9894-A69C-4C997FD8B5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2850" y="2547143"/>
            <a:ext cx="6248400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" pitchFamily="2" charset="2"/>
              <a:buNone/>
            </a:pPr>
            <a:r>
              <a:rPr lang="fr-FR" sz="2800" b="1" dirty="0"/>
              <a:t>Stent </a:t>
            </a:r>
            <a:r>
              <a:rPr lang="fr-FR" sz="2800" b="1" dirty="0" err="1"/>
              <a:t>Deployment</a:t>
            </a:r>
            <a:endParaRPr lang="fr-FR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1C5138C-D4A9-DED7-639B-19A7B169FF4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42850" y="2580224"/>
            <a:ext cx="5028327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After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Ballon</a:t>
            </a:r>
            <a:endParaRPr lang="fr-FR" sz="2800" b="1" dirty="0"/>
          </a:p>
          <a:p>
            <a:pPr marL="0" indent="0">
              <a:buFont typeface="Wingdings" pitchFamily="2" charset="2"/>
              <a:buNone/>
            </a:pPr>
            <a:endParaRPr lang="en-GB" sz="24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275B9-37B1-A7E8-8D99-F2540FDCED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EA4746-6AD1-7F23-DAC5-A945F6D343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36F94-BF1E-4D2B-42EE-120E26E6AC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791C38-AF62-74C6-1206-C74D15516E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3"/>
            <a:ext cx="190500" cy="5106792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40553B-A411-B2A7-9D70-FBD3BEC8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D17BA6-8990-294A-FA9D-71F78AEAC7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6980CA-CF0B-9CDF-3C4A-230BB7A0C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C8687-54AE-80BE-CC5A-C853EA15A7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97A4B5-71F9-BFFE-E5ED-6BB3C7F7D2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5CB842E0-FC4E-12FC-37BC-B94094179815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9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BC05-64CB-DA71-1205-46FAA686A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44DAB-DE15-B4BF-FF6B-D94A57A761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en-GB" b="1" cap="small" dirty="0">
                <a:solidFill>
                  <a:schemeClr val="bg1"/>
                </a:solidFill>
              </a:rPr>
              <a:t>Follow up @xxx (if available)</a:t>
            </a:r>
            <a:endParaRPr lang="fr-FR" b="1" cap="small" dirty="0">
              <a:solidFill>
                <a:schemeClr val="bg1"/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DEF79802-AC52-1B5B-D72E-0A3CBDFD5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0662523" y="2535874"/>
            <a:ext cx="7629458" cy="6231732"/>
          </a:xfrm>
        </p:spPr>
        <p:txBody>
          <a:bodyPr lIns="91440" tIns="45720" rIns="91440" bIns="45720" numCol="2" anchor="t"/>
          <a:lstStyle/>
          <a:p>
            <a:pPr marL="0" indent="0">
              <a:buNone/>
            </a:pPr>
            <a:r>
              <a:rPr lang="fr-FR" sz="2800" b="1" dirty="0" err="1">
                <a:latin typeface="Montserrat"/>
                <a:ea typeface="Open Sans"/>
                <a:cs typeface="Calibri"/>
              </a:rPr>
              <a:t>Clinical</a:t>
            </a:r>
            <a:r>
              <a:rPr lang="fr-FR" sz="2800" b="1" dirty="0">
                <a:latin typeface="Montserrat"/>
                <a:ea typeface="Open Sans"/>
                <a:cs typeface="Calibri"/>
              </a:rPr>
              <a:t> conditions</a:t>
            </a:r>
            <a:endParaRPr lang="fr-FR" sz="2800" b="1" dirty="0"/>
          </a:p>
          <a:p>
            <a:pPr marL="0" indent="0">
              <a:buNone/>
            </a:pPr>
            <a:endParaRPr lang="fr-FR" sz="600" dirty="0"/>
          </a:p>
          <a:p>
            <a:r>
              <a:rPr lang="en-GB" sz="2400" dirty="0">
                <a:latin typeface="Montserrat"/>
                <a:ea typeface="Open Sans"/>
                <a:cs typeface="Calibri"/>
              </a:rPr>
              <a:t>xxx</a:t>
            </a:r>
            <a:endParaRPr lang="en-GB" sz="2400" dirty="0"/>
          </a:p>
          <a:p>
            <a:r>
              <a:rPr lang="en-GB" sz="2400" dirty="0">
                <a:latin typeface="Montserrat"/>
                <a:ea typeface="Open Sans"/>
                <a:cs typeface="Calibri"/>
              </a:rPr>
              <a:t>xxx</a:t>
            </a:r>
            <a:endParaRPr lang="fr-FR" sz="2400" dirty="0"/>
          </a:p>
          <a:p>
            <a:endParaRPr lang="en-GB" sz="2400" dirty="0"/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E2D25BE-2367-335B-E634-6E38F587E4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12850" y="2547143"/>
            <a:ext cx="7924800" cy="6231732"/>
          </a:xfrm>
          <a:prstGeom prst="rect">
            <a:avLst/>
          </a:prstGeom>
        </p:spPr>
        <p:txBody>
          <a:bodyPr lIns="91440" tIns="45720" rIns="91440" bIns="45720" numCol="2" anchor="t"/>
          <a:lstStyle>
            <a:lvl1pPr marL="228600" indent="-228600" algn="just" defTabSz="914400" rtl="0" eaLnBrk="1" fontAlgn="ctr" latinLnBrk="0" hangingPunct="1">
              <a:lnSpc>
                <a:spcPct val="127000"/>
              </a:lnSpc>
              <a:spcBef>
                <a:spcPts val="1000"/>
              </a:spcBef>
              <a:spcAft>
                <a:spcPts val="1400"/>
              </a:spcAft>
              <a:buClr>
                <a:schemeClr val="accent2"/>
              </a:buClr>
              <a:buSzPct val="180000"/>
              <a:buFont typeface="Wingdings" pitchFamily="2" charset="2"/>
              <a:buChar char="§"/>
              <a:defRPr sz="2100" b="0" i="0" kern="1200">
                <a:solidFill>
                  <a:srgbClr val="333333"/>
                </a:solidFill>
                <a:latin typeface="Montserrat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A620"/>
              </a:buClr>
              <a:buSzPct val="150000"/>
              <a:buFont typeface="Wingdings" pitchFamily="2" charset="2"/>
              <a:buChar char="§"/>
              <a:defRPr sz="19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fr-FR" sz="2800" b="1" dirty="0" err="1"/>
              <a:t>Anglio</a:t>
            </a:r>
            <a:r>
              <a:rPr lang="fr-FR" sz="2800" b="1" dirty="0"/>
              <a:t> run</a:t>
            </a:r>
            <a:endParaRPr lang="fr-FR" sz="2400" dirty="0"/>
          </a:p>
          <a:p>
            <a:pPr marL="0" indent="0">
              <a:buFont typeface="Wingdings" pitchFamily="2" charset="2"/>
              <a:buNone/>
            </a:pPr>
            <a:endParaRPr lang="fr-FR" sz="600" dirty="0"/>
          </a:p>
          <a:p>
            <a:r>
              <a:rPr lang="en-GB" sz="2400" dirty="0"/>
              <a:t>Landing zones (healthy to healthy)</a:t>
            </a:r>
          </a:p>
          <a:p>
            <a:r>
              <a:rPr lang="en-GB" sz="2400" dirty="0"/>
              <a:t>Apposition</a:t>
            </a:r>
            <a:endParaRPr lang="fr-FR" sz="2400" dirty="0"/>
          </a:p>
          <a:p>
            <a:r>
              <a:rPr lang="en-GB" sz="2400" dirty="0"/>
              <a:t>MSA / IVUS if any</a:t>
            </a:r>
          </a:p>
          <a:p>
            <a:r>
              <a:rPr lang="en-GB" sz="2400" dirty="0"/>
              <a:t>Lumen if </a:t>
            </a:r>
            <a:r>
              <a:rPr lang="en-GB" sz="2400" dirty="0" err="1"/>
              <a:t>angio</a:t>
            </a:r>
            <a:endParaRPr lang="en-GB" sz="2400" dirty="0"/>
          </a:p>
          <a:p>
            <a:r>
              <a:rPr lang="en-GB" sz="2400" dirty="0"/>
              <a:t>In flow check</a:t>
            </a:r>
          </a:p>
          <a:p>
            <a:endParaRPr lang="en-GB" sz="2400" dirty="0">
              <a:latin typeface="Montserrat"/>
              <a:ea typeface="Open Sans"/>
              <a:cs typeface="Calibri"/>
            </a:endParaRPr>
          </a:p>
          <a:p>
            <a:pPr marL="0" indent="0">
              <a:buFont typeface="Wingdings" pitchFamily="2" charset="2"/>
              <a:buNone/>
            </a:pPr>
            <a:endParaRPr lang="fr-FR" sz="2400" dirty="0"/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970B1240-00EA-FEDE-32F9-E1B86181FF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E8DC9C-D925-6B97-33E0-4661D7C576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C4685F-44DF-8AC7-0A36-ADEEFB4F1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0029FE-33C4-1BEA-D889-F67D13D2C4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3"/>
            <a:ext cx="190500" cy="6019802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493516-EA7A-5015-1BF5-80026198CC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AE71A-D1E8-DEAD-F004-CB1E32700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A25A0A-92B9-2587-AC60-8240669895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59C85F-6D83-989A-5625-CEDE1FB4DB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24671-CCCC-1FF4-E521-211627586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95EA55-BF1D-3F4D-0CFF-A3F0BF492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49A04910-2062-ADFA-EB16-B47E3688114C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5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F2698-B3B0-4499-2AE0-84D9D4D5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9C83A-56CF-5F5E-95E6-BB4B428FFA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solidFill>
            <a:srgbClr val="CF3319"/>
          </a:solidFill>
          <a:ln>
            <a:noFill/>
          </a:ln>
        </p:spPr>
        <p:txBody>
          <a:bodyPr anchor="ctr"/>
          <a:lstStyle/>
          <a:p>
            <a:r>
              <a:rPr lang="fr-FR" b="1" cap="small" dirty="0">
                <a:solidFill>
                  <a:schemeClr val="bg1"/>
                </a:solidFill>
              </a:rPr>
              <a:t>Conclusion</a:t>
            </a:r>
          </a:p>
        </p:txBody>
      </p:sp>
      <p:pic>
        <p:nvPicPr>
          <p:cNvPr id="5" name="Image 4" descr="Une image contenant cercle, capture d’écran, Graphique, art&#10;&#10;Description générée automatiquement">
            <a:extLst>
              <a:ext uri="{FF2B5EF4-FFF2-40B4-BE49-F238E27FC236}">
                <a16:creationId xmlns:a16="http://schemas.microsoft.com/office/drawing/2014/main" id="{B23E4E13-98AA-82B6-6A49-67081C2D68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0" y="9465406"/>
            <a:ext cx="3498850" cy="17892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4224EB-B400-3E2A-370D-A3EBE53A35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4"/>
            <a:ext cx="190500" cy="8611331"/>
          </a:xfrm>
          <a:prstGeom prst="rect">
            <a:avLst/>
          </a:prstGeom>
          <a:solidFill>
            <a:srgbClr val="E435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D20493-A081-5DDD-22C7-835E3548D8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7779930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1FF97-B7DC-31AD-3B6C-971197675E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272250" y="854073"/>
            <a:ext cx="190500" cy="7010402"/>
          </a:xfrm>
          <a:prstGeom prst="rect">
            <a:avLst/>
          </a:prstGeom>
          <a:solidFill>
            <a:srgbClr val="7F99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3B926-C256-4650-B175-C32631C43B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224229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7F281-BB54-97D3-C796-1080E37805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31201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951D0D-136E-08B4-18EC-079A1248F2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03458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5CEA20-DFE4-0B70-BB14-ABEAB166C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4982064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F9A06D-8AE7-0D72-C569-2719F90671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58599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A42226-06EB-29DC-7861-D4C8BEAA58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367500" y="6774353"/>
            <a:ext cx="190500" cy="19208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4A209630-52D5-2086-0CC3-92235749C577}"/>
              </a:ext>
            </a:extLst>
          </p:cNvPr>
          <p:cNvSpPr txBox="1">
            <a:spLocks/>
          </p:cNvSpPr>
          <p:nvPr/>
        </p:nvSpPr>
        <p:spPr>
          <a:xfrm rot="20203943">
            <a:off x="11988421" y="8748403"/>
            <a:ext cx="8726322" cy="1569660"/>
          </a:xfrm>
          <a:prstGeom prst="rect">
            <a:avLst/>
          </a:prstGeom>
          <a:solidFill>
            <a:schemeClr val="bg1">
              <a:lumMod val="85000"/>
              <a:alpha val="20854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000" dirty="0"/>
              <a:t>Example content </a:t>
            </a:r>
          </a:p>
          <a:p>
            <a:pPr algn="ctr"/>
            <a:r>
              <a:rPr lang="fr-FR" sz="3600" dirty="0"/>
              <a:t>– </a:t>
            </a:r>
            <a:r>
              <a:rPr lang="fr-FR" sz="3600" dirty="0" err="1"/>
              <a:t>delete</a:t>
            </a:r>
            <a:r>
              <a:rPr lang="fr-FR" sz="3600" dirty="0"/>
              <a:t> </a:t>
            </a:r>
            <a:r>
              <a:rPr lang="fr-FR" sz="3600" dirty="0" err="1"/>
              <a:t>this</a:t>
            </a:r>
            <a:r>
              <a:rPr lang="fr-FR" sz="3600" dirty="0"/>
              <a:t> box </a:t>
            </a:r>
            <a:r>
              <a:rPr lang="fr-FR" sz="3600" dirty="0" err="1"/>
              <a:t>before</a:t>
            </a:r>
            <a:r>
              <a:rPr lang="fr-FR" sz="3600" dirty="0"/>
              <a:t> final version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6A285-98EA-7E56-6C83-BA4353356E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7774" y="3463763"/>
            <a:ext cx="18248552" cy="58364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3355" indent="-173355" algn="l" rtl="0">
              <a:lnSpc>
                <a:spcPct val="150000"/>
              </a:lnSpc>
            </a:pPr>
            <a:r>
              <a:rPr lang="en-GB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	The performance of the Drug-Eluting Technologies in ______ lesions and _______ patients is consistent across multiple data sets:</a:t>
            </a:r>
          </a:p>
          <a:p>
            <a:pPr marL="173355" indent="-173355" algn="l" rtl="0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Montserrat Medium"/>
              <a:ea typeface="+mn-ea"/>
              <a:cs typeface="+mn-cs"/>
            </a:endParaRPr>
          </a:p>
          <a:p>
            <a:pPr marL="539115" indent="-182880" algn="l" rtl="0">
              <a:lnSpc>
                <a:spcPct val="150000"/>
              </a:lnSpc>
              <a:buFont typeface="Arial"/>
              <a:buChar char="•"/>
            </a:pPr>
            <a:r>
              <a:rPr lang="en-GB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1-year Primary Patency</a:t>
            </a:r>
            <a:r>
              <a:rPr lang="en-GB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: 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the (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study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name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)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demonstrates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a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benefit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in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terms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of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patency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and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target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lesion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revascularization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(TLR) for (type of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device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or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treatment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)</a:t>
            </a:r>
          </a:p>
          <a:p>
            <a:pPr marL="539115" indent="-182880" algn="l" rtl="0">
              <a:lnSpc>
                <a:spcPct val="150000"/>
              </a:lnSpc>
              <a:buFont typeface="Arial"/>
              <a:buChar char="•"/>
            </a:pP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Adequate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vessel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preparation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remains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essential for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successful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drug-eluting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device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deployment</a:t>
            </a:r>
            <a:r>
              <a:rPr lang="en-GB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.</a:t>
            </a:r>
          </a:p>
          <a:p>
            <a:pPr marL="539115" indent="-182880" algn="l" rtl="0">
              <a:lnSpc>
                <a:spcPct val="150000"/>
              </a:lnSpc>
              <a:buFont typeface="Arial"/>
              <a:buChar char="•"/>
            </a:pP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In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this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case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, key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factors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(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specific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factors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)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influenced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the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deployment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of the (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drug-eluting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stent /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drug-coated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balloon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), and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clinical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outcomes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</a:t>
            </a:r>
            <a:r>
              <a:rPr lang="fr-FR" sz="2800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were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 (</a:t>
            </a:r>
            <a:r>
              <a:rPr lang="fr-FR" sz="2800" b="1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description of </a:t>
            </a:r>
            <a:r>
              <a:rPr lang="fr-FR" sz="2800" b="1" kern="1200" dirty="0" err="1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results</a:t>
            </a:r>
            <a:r>
              <a:rPr lang="fr-FR" sz="2800" kern="1200" dirty="0">
                <a:solidFill>
                  <a:schemeClr val="tx1"/>
                </a:solidFill>
                <a:latin typeface="Montserrat Medium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8099789"/>
      </p:ext>
    </p:extLst>
  </p:cSld>
  <p:clrMapOvr>
    <a:masterClrMapping/>
  </p:clrMapOvr>
</p:sld>
</file>

<file path=ppt/theme/theme1.xml><?xml version="1.0" encoding="utf-8"?>
<a:theme xmlns:a="http://schemas.openxmlformats.org/drawingml/2006/main" name="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ap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a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6A313E4802C44AADCF6EE4B827667" ma:contentTypeVersion="4" ma:contentTypeDescription="Create a new document." ma:contentTypeScope="" ma:versionID="91be3e166eae46c002c334e7d3935791">
  <xsd:schema xmlns:xsd="http://www.w3.org/2001/XMLSchema" xmlns:xs="http://www.w3.org/2001/XMLSchema" xmlns:p="http://schemas.microsoft.com/office/2006/metadata/properties" xmlns:ns2="07cb29b8-6eee-4e5d-b1e1-4644c2ba2de3" targetNamespace="http://schemas.microsoft.com/office/2006/metadata/properties" ma:root="true" ma:fieldsID="18d92a67e7812807f5ab14a6f2cb7ce5" ns2:_="">
    <xsd:import namespace="07cb29b8-6eee-4e5d-b1e1-4644c2ba2d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b29b8-6eee-4e5d-b1e1-4644c2ba2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B1961-FC7A-4E22-A91C-1B0556D30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F6D533-A543-46F0-8972-C63838E25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cb29b8-6eee-4e5d-b1e1-4644c2ba2d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{C2B5E499-6A81-4446-ACB7-3EF4E7448D7E}tf10001121</Template>
  <TotalTime>1455</TotalTime>
  <Words>500</Words>
  <Application>Microsoft Macintosh PowerPoint</Application>
  <PresentationFormat>Personnalisé</PresentationFormat>
  <Paragraphs>122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</vt:lpstr>
      <vt:lpstr>Calibri</vt:lpstr>
      <vt:lpstr>Montserrat</vt:lpstr>
      <vt:lpstr>Montserrat Medium</vt:lpstr>
      <vt:lpstr>Open Sans</vt:lpstr>
      <vt:lpstr>Roboto</vt:lpstr>
      <vt:lpstr>Wingdings</vt:lpstr>
      <vt:lpstr>Chapitre</vt:lpstr>
      <vt:lpstr>1_Chapitre</vt:lpstr>
      <vt:lpstr>6_Conception personnalisée</vt:lpstr>
      <vt:lpstr>29_Conception personnalisée</vt:lpstr>
      <vt:lpstr>Contact</vt:lpstr>
      <vt:lpstr>CASE SUBMITION TEMPLATE</vt:lpstr>
      <vt:lpstr>Presentation Structure</vt:lpstr>
      <vt:lpstr>Patient History</vt:lpstr>
      <vt:lpstr>Strategy and approach</vt:lpstr>
      <vt:lpstr>Access and crossing</vt:lpstr>
      <vt:lpstr>Prep and result</vt:lpstr>
      <vt:lpstr>DET deploy</vt:lpstr>
      <vt:lpstr>Follow up @xxx (if available)</vt:lpstr>
      <vt:lpstr>Conclusion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V2</dc:title>
  <dc:subject/>
  <dc:creator>Suzanne Ricard</dc:creator>
  <cp:keywords/>
  <dc:description/>
  <cp:lastModifiedBy>Laurent Quilici</cp:lastModifiedBy>
  <cp:revision>410</cp:revision>
  <dcterms:created xsi:type="dcterms:W3CDTF">2023-05-17T06:24:59Z</dcterms:created>
  <dcterms:modified xsi:type="dcterms:W3CDTF">2024-11-18T10:20:28Z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2023-05-17T10:00:00Z</vt:filetime>
  </property>
  <property fmtid="{D5CDD505-2E9C-101B-9397-08002B2CF9AE}" pid="3" name="Creator">
    <vt:lpwstr>Adobe Illustrator 27.3 (Macintosh)</vt:lpwstr>
  </property>
  <property fmtid="{D5CDD505-2E9C-101B-9397-08002B2CF9AE}" pid="4" name="CreatorVersion">
    <vt:lpwstr>21.0.0</vt:lpwstr>
  </property>
  <property fmtid="{D5CDD505-2E9C-101B-9397-08002B2CF9AE}" pid="5" name="GTS_PDFXVersion">
    <vt:lpwstr>PDF/X-4</vt:lpwstr>
  </property>
  <property fmtid="{D5CDD505-2E9C-101B-9397-08002B2CF9AE}" pid="6" name="LastSaved">
    <vt:filetime>2023-05-17T10:00:00Z</vt:filetime>
  </property>
  <property fmtid="{D5CDD505-2E9C-101B-9397-08002B2CF9AE}" pid="7" name="Producer">
    <vt:lpwstr>Adobe PDF library 17.00</vt:lpwstr>
  </property>
</Properties>
</file>