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media/image5.jpg" ContentType="image/jpg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3"/>
    <p:sldMasterId id="2147483785" r:id="rId4"/>
    <p:sldMasterId id="2147483678" r:id="rId5"/>
    <p:sldMasterId id="2147483732" r:id="rId6"/>
    <p:sldMasterId id="2147483685" r:id="rId7"/>
  </p:sldMasterIdLst>
  <p:notesMasterIdLst>
    <p:notesMasterId r:id="rId18"/>
  </p:notesMasterIdLst>
  <p:handoutMasterIdLst>
    <p:handoutMasterId r:id="rId19"/>
  </p:handoutMasterIdLst>
  <p:sldIdLst>
    <p:sldId id="335" r:id="rId8"/>
    <p:sldId id="2147482906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319"/>
    <a:srgbClr val="E53527"/>
    <a:srgbClr val="E43528"/>
    <a:srgbClr val="333333"/>
    <a:srgbClr val="4A454F"/>
    <a:srgbClr val="A7A719"/>
    <a:srgbClr val="E9A620"/>
    <a:srgbClr val="099AA6"/>
    <a:srgbClr val="981156"/>
    <a:srgbClr val="D5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04BB8-CBA2-E887-E754-00194A41443F}" v="144" dt="2024-10-14T12:54:12.084"/>
    <p1510:client id="{D78FEF09-6C87-4889-98D6-5868D6C23147}" v="169" dt="2024-10-16T10:18:41.7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0"/>
    <p:restoredTop sz="94839"/>
  </p:normalViewPr>
  <p:slideViewPr>
    <p:cSldViewPr>
      <p:cViewPr varScale="1">
        <p:scale>
          <a:sx n="61" d="100"/>
          <a:sy n="61" d="100"/>
        </p:scale>
        <p:origin x="1288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1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058155F-8CD1-04E4-C472-4CB2391C8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FF3179-DBBB-5812-25CA-F756639BF6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1C83-42BC-0748-BC8B-2B33575E354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695549-9A1D-FA45-CCC3-F95A3CC735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5D4276-BD21-96AD-31A3-AC3DF58BB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E6BCD-AB52-184D-9C3F-198223A874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43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1C0B-40AC-BA45-95EA-0F58AED003F3}" type="datetimeFigureOut">
              <a:rPr lang="es-ES" smtClean="0"/>
              <a:t>28/10/24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8C467-4F03-0542-84D4-BFFC4D86A4A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90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8C467-4F03-0542-84D4-BFFC4D86A4A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83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 we sponsor?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A986B-5B92-C74B-8463-6E9EE44DB5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9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96A77-0023-3AE0-B23D-24FE3A090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BD54EB-4604-802D-BAA2-CDCFB56F2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653BE7-7BB2-35A4-87C5-0C6735591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5F226C-E350-76D4-6395-77FDEC862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8C467-4F03-0542-84D4-BFFC4D86A4A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94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2D0A389-78EF-6A41-9667-2E512405E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718" y="9159875"/>
            <a:ext cx="16306799" cy="102711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400" b="1" i="0">
                <a:solidFill>
                  <a:srgbClr val="333333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7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E60EEA-8174-4F6F-91BC-779717DA4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75215" y="10812335"/>
            <a:ext cx="4192707" cy="37350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84">
                <a:solidFill>
                  <a:schemeClr val="accent6"/>
                </a:solidFill>
              </a:defRPr>
            </a:lvl1pPr>
          </a:lstStyle>
          <a:p>
            <a:fld id="{0C2C7CDC-D927-41E0-BE7B-994215A4C7C5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65BBB085-2357-4AAB-8EEE-B485AFE7D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179" y="10812335"/>
            <a:ext cx="14659950" cy="37350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1237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6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2D0A389-78EF-6A41-9667-2E512405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1" y="608807"/>
            <a:ext cx="16306799" cy="102711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950" b="0" i="0">
                <a:solidFill>
                  <a:srgbClr val="333333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69ED332-5B5B-8996-A69E-3E9B08AEEE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60451" y="2149475"/>
            <a:ext cx="18364199" cy="8037512"/>
          </a:xfrm>
          <a:prstGeom prst="rect">
            <a:avLst/>
          </a:prstGeom>
        </p:spPr>
        <p:txBody>
          <a:bodyPr/>
          <a:lstStyle>
            <a:lvl1pPr marL="228600" indent="-228600" algn="just" fontAlgn="ctr">
              <a:lnSpc>
                <a:spcPct val="127000"/>
              </a:lnSpc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err="1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01C3717-22E4-248A-1242-F57206DE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854075"/>
            <a:ext cx="16306799" cy="102711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950" b="0" i="0">
                <a:solidFill>
                  <a:srgbClr val="333333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62F2DFC-F83C-54DA-6B09-F26579D9C95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60450" y="2394743"/>
            <a:ext cx="18364199" cy="8037512"/>
          </a:xfrm>
          <a:prstGeom prst="rect">
            <a:avLst/>
          </a:prstGeom>
        </p:spPr>
        <p:txBody>
          <a:bodyPr/>
          <a:lstStyle>
            <a:lvl1pPr marL="228600" indent="-228600" algn="just" fontAlgn="ctr">
              <a:lnSpc>
                <a:spcPct val="127000"/>
              </a:lnSpc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err="1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5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E245D-E195-D6AA-9A97-127D50682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050" y="854075"/>
            <a:ext cx="6096000" cy="2051050"/>
          </a:xfrm>
          <a:prstGeom prst="rect">
            <a:avLst/>
          </a:prstGeom>
        </p:spPr>
        <p:txBody>
          <a:bodyPr anchor="b"/>
          <a:lstStyle>
            <a:lvl1pPr algn="l">
              <a:defRPr sz="4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0FA110F2-BC9C-5F76-294C-0812CB616A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1966" y="3643112"/>
            <a:ext cx="10470494" cy="1528818"/>
          </a:xfrm>
          <a:prstGeom prst="rect">
            <a:avLst/>
          </a:prstGeom>
        </p:spPr>
        <p:txBody>
          <a:bodyPr/>
          <a:lstStyle>
            <a:lvl1pPr marL="338400" indent="-338400" algn="l" fontAlgn="ctr">
              <a:lnSpc>
                <a:spcPct val="127000"/>
              </a:lnSpc>
              <a:spcBef>
                <a:spcPts val="0"/>
              </a:spcBef>
              <a:spcAft>
                <a:spcPts val="3600"/>
              </a:spcAft>
              <a:buClr>
                <a:srgbClr val="E43528"/>
              </a:buClr>
              <a:buSzPct val="220000"/>
              <a:buFont typeface="Wingdings" pitchFamily="2" charset="2"/>
              <a:buChar char="§"/>
              <a:defRPr sz="2100" b="0" i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/>
              <a:t>Texte</a:t>
            </a:r>
            <a:endParaRPr lang="en-US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D0A6BF4B-9A83-EDA9-2841-6CAEBB6DC9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2700" y="5959475"/>
            <a:ext cx="9805750" cy="3186300"/>
          </a:xfrm>
          <a:prstGeom prst="rect">
            <a:avLst/>
          </a:prstGeom>
        </p:spPr>
        <p:txBody>
          <a:bodyPr/>
          <a:lstStyle>
            <a:lvl1pPr fontAlgn="ctr">
              <a:lnSpc>
                <a:spcPct val="133000"/>
              </a:lnSpc>
              <a:spcAft>
                <a:spcPts val="1200"/>
              </a:spcAft>
              <a:buSzPct val="70000"/>
              <a:defRPr sz="2100" b="0" i="0">
                <a:solidFill>
                  <a:schemeClr val="tx1"/>
                </a:solidFill>
                <a:latin typeface="Montserra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Texte</a:t>
            </a:r>
            <a:endParaRPr lang="en-US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920B886-AAE7-8E5C-0551-82EF994C1D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71966" y="5299005"/>
            <a:ext cx="10470494" cy="533399"/>
          </a:xfrm>
          <a:prstGeom prst="rect">
            <a:avLst/>
          </a:prstGeom>
        </p:spPr>
        <p:txBody>
          <a:bodyPr/>
          <a:lstStyle>
            <a:lvl1pPr marL="338400" indent="-338400" algn="l" fontAlgn="ctr">
              <a:lnSpc>
                <a:spcPct val="127000"/>
              </a:lnSpc>
              <a:spcBef>
                <a:spcPts val="0"/>
              </a:spcBef>
              <a:spcAft>
                <a:spcPts val="3600"/>
              </a:spcAft>
              <a:buClr>
                <a:srgbClr val="E43528"/>
              </a:buClr>
              <a:buSzPct val="220000"/>
              <a:buFont typeface="Wingdings" pitchFamily="2" charset="2"/>
              <a:buChar char="§"/>
              <a:defRPr sz="2100" b="0" i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/>
              <a:t>Texte</a:t>
            </a:r>
            <a:endParaRPr lang="en-US" dirty="0"/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68944514-8CF4-A0B2-F064-B001A7F77D56}"/>
              </a:ext>
            </a:extLst>
          </p:cNvPr>
          <p:cNvSpPr/>
          <p:nvPr userDrawn="1"/>
        </p:nvSpPr>
        <p:spPr>
          <a:xfrm>
            <a:off x="1035053" y="3216456"/>
            <a:ext cx="1653539" cy="0"/>
          </a:xfrm>
          <a:custGeom>
            <a:avLst/>
            <a:gdLst/>
            <a:ahLst/>
            <a:cxnLst/>
            <a:rect l="l" t="t" r="r" b="b"/>
            <a:pathLst>
              <a:path w="1653539">
                <a:moveTo>
                  <a:pt x="0" y="0"/>
                </a:moveTo>
                <a:lnTo>
                  <a:pt x="1653195" y="0"/>
                </a:lnTo>
              </a:path>
            </a:pathLst>
          </a:custGeom>
          <a:ln w="17465">
            <a:solidFill>
              <a:srgbClr val="E43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1">
            <a:extLst>
              <a:ext uri="{FF2B5EF4-FFF2-40B4-BE49-F238E27FC236}">
                <a16:creationId xmlns:a16="http://schemas.microsoft.com/office/drawing/2014/main" id="{EEDB40AE-37EE-CF46-71F1-7138642526C4}"/>
              </a:ext>
            </a:extLst>
          </p:cNvPr>
          <p:cNvSpPr/>
          <p:nvPr userDrawn="1"/>
        </p:nvSpPr>
        <p:spPr>
          <a:xfrm>
            <a:off x="7892136" y="9008071"/>
            <a:ext cx="246379" cy="2299970"/>
          </a:xfrm>
          <a:custGeom>
            <a:avLst/>
            <a:gdLst/>
            <a:ahLst/>
            <a:cxnLst/>
            <a:rect l="l" t="t" r="r" b="b"/>
            <a:pathLst>
              <a:path w="246379" h="2299970">
                <a:moveTo>
                  <a:pt x="246327" y="0"/>
                </a:moveTo>
                <a:lnTo>
                  <a:pt x="0" y="0"/>
                </a:lnTo>
                <a:lnTo>
                  <a:pt x="0" y="2299573"/>
                </a:lnTo>
                <a:lnTo>
                  <a:pt x="246327" y="2299573"/>
                </a:lnTo>
                <a:lnTo>
                  <a:pt x="246327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0">
            <a:extLst>
              <a:ext uri="{FF2B5EF4-FFF2-40B4-BE49-F238E27FC236}">
                <a16:creationId xmlns:a16="http://schemas.microsoft.com/office/drawing/2014/main" id="{414CA607-B981-C5CD-33CC-FAF40BE713EB}"/>
              </a:ext>
            </a:extLst>
          </p:cNvPr>
          <p:cNvSpPr/>
          <p:nvPr userDrawn="1"/>
        </p:nvSpPr>
        <p:spPr>
          <a:xfrm>
            <a:off x="10062" y="0"/>
            <a:ext cx="2299970" cy="246379"/>
          </a:xfrm>
          <a:custGeom>
            <a:avLst/>
            <a:gdLst/>
            <a:ahLst/>
            <a:cxnLst/>
            <a:rect l="l" t="t" r="r" b="b"/>
            <a:pathLst>
              <a:path w="2299970" h="246379">
                <a:moveTo>
                  <a:pt x="2299573" y="0"/>
                </a:moveTo>
                <a:lnTo>
                  <a:pt x="0" y="0"/>
                </a:lnTo>
                <a:lnTo>
                  <a:pt x="0" y="246327"/>
                </a:lnTo>
                <a:lnTo>
                  <a:pt x="2299573" y="246327"/>
                </a:lnTo>
                <a:lnTo>
                  <a:pt x="2299573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39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ous-titre 2">
            <a:extLst>
              <a:ext uri="{FF2B5EF4-FFF2-40B4-BE49-F238E27FC236}">
                <a16:creationId xmlns:a16="http://schemas.microsoft.com/office/drawing/2014/main" id="{419B36C0-B987-C3E8-E179-BF461136A4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9450" y="9163071"/>
            <a:ext cx="3886200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Nom</a:t>
            </a:r>
            <a:endParaRPr lang="en-US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3CB274F8-CB9E-3443-148A-C5194DF0D8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450" y="9671071"/>
            <a:ext cx="5029200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5DD52AE5-C19F-0BBF-ACB5-8943FF437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832" y="10333360"/>
            <a:ext cx="5029200" cy="30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 u="sng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Mail</a:t>
            </a:r>
            <a:endParaRPr lang="en-US" dirty="0"/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BDEC80F0-2221-5FC4-5B5B-4DF0533231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450" y="10716760"/>
            <a:ext cx="5029200" cy="30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 u="none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Numéro</a:t>
            </a:r>
            <a:endParaRPr lang="en-US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A79B5CB-CDED-F3BD-6404-DC5B2436F4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5450" y="10727616"/>
            <a:ext cx="5029200" cy="30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 u="sng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Lien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2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6191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0166C97-EE14-F9FA-BF88-CD381CCA4ED9}"/>
              </a:ext>
            </a:extLst>
          </p:cNvPr>
          <p:cNvSpPr/>
          <p:nvPr userDrawn="1"/>
        </p:nvSpPr>
        <p:spPr>
          <a:xfrm>
            <a:off x="19958050" y="0"/>
            <a:ext cx="146675" cy="11308715"/>
          </a:xfrm>
          <a:custGeom>
            <a:avLst/>
            <a:gdLst/>
            <a:ahLst/>
            <a:cxnLst/>
            <a:rect l="l" t="t" r="r" b="b"/>
            <a:pathLst>
              <a:path w="4253230" h="11308715">
                <a:moveTo>
                  <a:pt x="4252603" y="0"/>
                </a:moveTo>
                <a:lnTo>
                  <a:pt x="0" y="0"/>
                </a:lnTo>
                <a:lnTo>
                  <a:pt x="0" y="11308556"/>
                </a:lnTo>
                <a:lnTo>
                  <a:pt x="4252603" y="11308556"/>
                </a:lnTo>
                <a:lnTo>
                  <a:pt x="4252603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CC396138-87FE-7713-5B4F-F9B91548F93B}"/>
              </a:ext>
            </a:extLst>
          </p:cNvPr>
          <p:cNvSpPr/>
          <p:nvPr userDrawn="1"/>
        </p:nvSpPr>
        <p:spPr>
          <a:xfrm>
            <a:off x="4083" y="549275"/>
            <a:ext cx="357187" cy="904241"/>
          </a:xfrm>
          <a:custGeom>
            <a:avLst/>
            <a:gdLst/>
            <a:ahLst/>
            <a:cxnLst/>
            <a:rect l="l" t="t" r="r" b="b"/>
            <a:pathLst>
              <a:path w="714375" h="4157345">
                <a:moveTo>
                  <a:pt x="713967" y="0"/>
                </a:moveTo>
                <a:lnTo>
                  <a:pt x="0" y="0"/>
                </a:lnTo>
                <a:lnTo>
                  <a:pt x="0" y="4157276"/>
                </a:lnTo>
                <a:lnTo>
                  <a:pt x="713967" y="4157276"/>
                </a:lnTo>
                <a:lnTo>
                  <a:pt x="713967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25">
            <a:extLst>
              <a:ext uri="{FF2B5EF4-FFF2-40B4-BE49-F238E27FC236}">
                <a16:creationId xmlns:a16="http://schemas.microsoft.com/office/drawing/2014/main" id="{9CE2301D-AAD7-1933-CA8E-8927193C2CF6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1270" y="10836275"/>
            <a:ext cx="1350283" cy="31184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9C6B963-5087-5D96-A8F6-24F62F73917A}"/>
              </a:ext>
            </a:extLst>
          </p:cNvPr>
          <p:cNvGrpSpPr/>
          <p:nvPr userDrawn="1"/>
        </p:nvGrpSpPr>
        <p:grpSpPr>
          <a:xfrm>
            <a:off x="18424078" y="365842"/>
            <a:ext cx="852157" cy="733469"/>
            <a:chOff x="18424078" y="365842"/>
            <a:chExt cx="852157" cy="733469"/>
          </a:xfrm>
        </p:grpSpPr>
        <p:sp>
          <p:nvSpPr>
            <p:cNvPr id="4" name="object 8">
              <a:extLst>
                <a:ext uri="{FF2B5EF4-FFF2-40B4-BE49-F238E27FC236}">
                  <a16:creationId xmlns:a16="http://schemas.microsoft.com/office/drawing/2014/main" id="{032FF110-C0E6-B3CC-E929-B045E2203151}"/>
                </a:ext>
              </a:extLst>
            </p:cNvPr>
            <p:cNvSpPr/>
            <p:nvPr userDrawn="1"/>
          </p:nvSpPr>
          <p:spPr>
            <a:xfrm>
              <a:off x="18424078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07D5C6F0-B2DD-4BD7-FC81-541B23D75909}"/>
                </a:ext>
              </a:extLst>
            </p:cNvPr>
            <p:cNvSpPr/>
            <p:nvPr userDrawn="1"/>
          </p:nvSpPr>
          <p:spPr>
            <a:xfrm>
              <a:off x="18681044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>
              <a:extLst>
                <a:ext uri="{FF2B5EF4-FFF2-40B4-BE49-F238E27FC236}">
                  <a16:creationId xmlns:a16="http://schemas.microsoft.com/office/drawing/2014/main" id="{5EC7213C-7F77-5981-37B7-56BD0906108B}"/>
                </a:ext>
              </a:extLst>
            </p:cNvPr>
            <p:cNvSpPr/>
            <p:nvPr userDrawn="1"/>
          </p:nvSpPr>
          <p:spPr>
            <a:xfrm>
              <a:off x="18937999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F2D0138-BDC3-9647-48FE-FD6F89FF0C0E}"/>
                </a:ext>
              </a:extLst>
            </p:cNvPr>
            <p:cNvSpPr/>
            <p:nvPr userDrawn="1"/>
          </p:nvSpPr>
          <p:spPr>
            <a:xfrm>
              <a:off x="19194955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F49851A-0B53-800B-2BAC-53507604CA8B}"/>
                </a:ext>
              </a:extLst>
            </p:cNvPr>
            <p:cNvSpPr/>
            <p:nvPr userDrawn="1"/>
          </p:nvSpPr>
          <p:spPr>
            <a:xfrm>
              <a:off x="18424078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E9902D6-962D-8614-2E0A-A2F6FCD56850}"/>
                </a:ext>
              </a:extLst>
            </p:cNvPr>
            <p:cNvSpPr/>
            <p:nvPr userDrawn="1"/>
          </p:nvSpPr>
          <p:spPr>
            <a:xfrm>
              <a:off x="18681044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43C407C-203E-7F52-0D71-E4522ECA7311}"/>
                </a:ext>
              </a:extLst>
            </p:cNvPr>
            <p:cNvSpPr/>
            <p:nvPr userDrawn="1"/>
          </p:nvSpPr>
          <p:spPr>
            <a:xfrm>
              <a:off x="18937999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EE372C8-0937-C4A7-E9CF-BE6D69B52082}"/>
                </a:ext>
              </a:extLst>
            </p:cNvPr>
            <p:cNvSpPr/>
            <p:nvPr userDrawn="1"/>
          </p:nvSpPr>
          <p:spPr>
            <a:xfrm>
              <a:off x="19194955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91EBA90-B237-BA89-AFD2-1E92506B248A}"/>
                </a:ext>
              </a:extLst>
            </p:cNvPr>
            <p:cNvSpPr/>
            <p:nvPr userDrawn="1"/>
          </p:nvSpPr>
          <p:spPr>
            <a:xfrm>
              <a:off x="18424078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557AAE0-D9FB-4A20-5299-2602ABDAAC93}"/>
                </a:ext>
              </a:extLst>
            </p:cNvPr>
            <p:cNvSpPr/>
            <p:nvPr userDrawn="1"/>
          </p:nvSpPr>
          <p:spPr>
            <a:xfrm>
              <a:off x="18681044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1A6049C-CC6E-959A-E20B-702AE1578581}"/>
                </a:ext>
              </a:extLst>
            </p:cNvPr>
            <p:cNvSpPr/>
            <p:nvPr userDrawn="1"/>
          </p:nvSpPr>
          <p:spPr>
            <a:xfrm>
              <a:off x="18937999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F2D29BE-D682-22A4-BEBE-E0184FE7D8BC}"/>
                </a:ext>
              </a:extLst>
            </p:cNvPr>
            <p:cNvSpPr/>
            <p:nvPr userDrawn="1"/>
          </p:nvSpPr>
          <p:spPr>
            <a:xfrm>
              <a:off x="19194955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92245A3C-9729-BE2D-6536-F1BA3D3BA750}"/>
                </a:ext>
              </a:extLst>
            </p:cNvPr>
            <p:cNvSpPr/>
            <p:nvPr userDrawn="1"/>
          </p:nvSpPr>
          <p:spPr>
            <a:xfrm>
              <a:off x="18424078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345F994E-DF1E-D671-31F3-73DADB7BBE6B}"/>
                </a:ext>
              </a:extLst>
            </p:cNvPr>
            <p:cNvSpPr/>
            <p:nvPr userDrawn="1"/>
          </p:nvSpPr>
          <p:spPr>
            <a:xfrm>
              <a:off x="18681044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B7D0C63E-A41D-62A3-6A60-47624740AA60}"/>
                </a:ext>
              </a:extLst>
            </p:cNvPr>
            <p:cNvSpPr/>
            <p:nvPr userDrawn="1"/>
          </p:nvSpPr>
          <p:spPr>
            <a:xfrm>
              <a:off x="18937999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E353E18E-01BF-4575-0F89-ABCD80289908}"/>
                </a:ext>
              </a:extLst>
            </p:cNvPr>
            <p:cNvSpPr/>
            <p:nvPr userDrawn="1"/>
          </p:nvSpPr>
          <p:spPr>
            <a:xfrm>
              <a:off x="19194955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4">
            <a:extLst>
              <a:ext uri="{FF2B5EF4-FFF2-40B4-BE49-F238E27FC236}">
                <a16:creationId xmlns:a16="http://schemas.microsoft.com/office/drawing/2014/main" id="{384FE5F9-EAED-398F-B140-88DD70B7DDEF}"/>
              </a:ext>
            </a:extLst>
          </p:cNvPr>
          <p:cNvSpPr/>
          <p:nvPr userDrawn="1"/>
        </p:nvSpPr>
        <p:spPr>
          <a:xfrm>
            <a:off x="0" y="27930"/>
            <a:ext cx="146675" cy="1273175"/>
          </a:xfrm>
          <a:custGeom>
            <a:avLst/>
            <a:gdLst/>
            <a:ahLst/>
            <a:cxnLst/>
            <a:rect l="l" t="t" r="r" b="b"/>
            <a:pathLst>
              <a:path w="953769" h="1273175">
                <a:moveTo>
                  <a:pt x="953217" y="0"/>
                </a:moveTo>
                <a:lnTo>
                  <a:pt x="0" y="0"/>
                </a:lnTo>
                <a:lnTo>
                  <a:pt x="0" y="1272882"/>
                </a:lnTo>
                <a:lnTo>
                  <a:pt x="953217" y="1272882"/>
                </a:lnTo>
                <a:lnTo>
                  <a:pt x="953217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age 26" descr="Une image contenant capture d’écran, Compositing numérique, Jeu PC, Logiciel de jeu vidéo&#10;&#10;Description générée automatiquement">
            <a:extLst>
              <a:ext uri="{FF2B5EF4-FFF2-40B4-BE49-F238E27FC236}">
                <a16:creationId xmlns:a16="http://schemas.microsoft.com/office/drawing/2014/main" id="{BB48D619-861A-FBED-CB4A-65B087D42F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7" y="397"/>
            <a:ext cx="20104810" cy="11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0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6191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0166C97-EE14-F9FA-BF88-CD381CCA4ED9}"/>
              </a:ext>
            </a:extLst>
          </p:cNvPr>
          <p:cNvSpPr/>
          <p:nvPr userDrawn="1"/>
        </p:nvSpPr>
        <p:spPr>
          <a:xfrm>
            <a:off x="19958050" y="0"/>
            <a:ext cx="146675" cy="11308715"/>
          </a:xfrm>
          <a:custGeom>
            <a:avLst/>
            <a:gdLst/>
            <a:ahLst/>
            <a:cxnLst/>
            <a:rect l="l" t="t" r="r" b="b"/>
            <a:pathLst>
              <a:path w="4253230" h="11308715">
                <a:moveTo>
                  <a:pt x="4252603" y="0"/>
                </a:moveTo>
                <a:lnTo>
                  <a:pt x="0" y="0"/>
                </a:lnTo>
                <a:lnTo>
                  <a:pt x="0" y="11308556"/>
                </a:lnTo>
                <a:lnTo>
                  <a:pt x="4252603" y="11308556"/>
                </a:lnTo>
                <a:lnTo>
                  <a:pt x="4252603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CC396138-87FE-7713-5B4F-F9B91548F93B}"/>
              </a:ext>
            </a:extLst>
          </p:cNvPr>
          <p:cNvSpPr/>
          <p:nvPr userDrawn="1"/>
        </p:nvSpPr>
        <p:spPr>
          <a:xfrm>
            <a:off x="4083" y="549275"/>
            <a:ext cx="357187" cy="904241"/>
          </a:xfrm>
          <a:custGeom>
            <a:avLst/>
            <a:gdLst/>
            <a:ahLst/>
            <a:cxnLst/>
            <a:rect l="l" t="t" r="r" b="b"/>
            <a:pathLst>
              <a:path w="714375" h="4157345">
                <a:moveTo>
                  <a:pt x="713967" y="0"/>
                </a:moveTo>
                <a:lnTo>
                  <a:pt x="0" y="0"/>
                </a:lnTo>
                <a:lnTo>
                  <a:pt x="0" y="4157276"/>
                </a:lnTo>
                <a:lnTo>
                  <a:pt x="713967" y="4157276"/>
                </a:lnTo>
                <a:lnTo>
                  <a:pt x="713967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25">
            <a:extLst>
              <a:ext uri="{FF2B5EF4-FFF2-40B4-BE49-F238E27FC236}">
                <a16:creationId xmlns:a16="http://schemas.microsoft.com/office/drawing/2014/main" id="{9CE2301D-AAD7-1933-CA8E-8927193C2CF6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270" y="10836275"/>
            <a:ext cx="1350283" cy="31184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9C6B963-5087-5D96-A8F6-24F62F73917A}"/>
              </a:ext>
            </a:extLst>
          </p:cNvPr>
          <p:cNvGrpSpPr/>
          <p:nvPr userDrawn="1"/>
        </p:nvGrpSpPr>
        <p:grpSpPr>
          <a:xfrm>
            <a:off x="18424078" y="365842"/>
            <a:ext cx="852157" cy="733469"/>
            <a:chOff x="18424078" y="365842"/>
            <a:chExt cx="852157" cy="733469"/>
          </a:xfrm>
        </p:grpSpPr>
        <p:sp>
          <p:nvSpPr>
            <p:cNvPr id="4" name="object 8">
              <a:extLst>
                <a:ext uri="{FF2B5EF4-FFF2-40B4-BE49-F238E27FC236}">
                  <a16:creationId xmlns:a16="http://schemas.microsoft.com/office/drawing/2014/main" id="{032FF110-C0E6-B3CC-E929-B045E2203151}"/>
                </a:ext>
              </a:extLst>
            </p:cNvPr>
            <p:cNvSpPr/>
            <p:nvPr userDrawn="1"/>
          </p:nvSpPr>
          <p:spPr>
            <a:xfrm>
              <a:off x="18424078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07D5C6F0-B2DD-4BD7-FC81-541B23D75909}"/>
                </a:ext>
              </a:extLst>
            </p:cNvPr>
            <p:cNvSpPr/>
            <p:nvPr userDrawn="1"/>
          </p:nvSpPr>
          <p:spPr>
            <a:xfrm>
              <a:off x="18681044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>
              <a:extLst>
                <a:ext uri="{FF2B5EF4-FFF2-40B4-BE49-F238E27FC236}">
                  <a16:creationId xmlns:a16="http://schemas.microsoft.com/office/drawing/2014/main" id="{5EC7213C-7F77-5981-37B7-56BD0906108B}"/>
                </a:ext>
              </a:extLst>
            </p:cNvPr>
            <p:cNvSpPr/>
            <p:nvPr userDrawn="1"/>
          </p:nvSpPr>
          <p:spPr>
            <a:xfrm>
              <a:off x="18937999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F2D0138-BDC3-9647-48FE-FD6F89FF0C0E}"/>
                </a:ext>
              </a:extLst>
            </p:cNvPr>
            <p:cNvSpPr/>
            <p:nvPr userDrawn="1"/>
          </p:nvSpPr>
          <p:spPr>
            <a:xfrm>
              <a:off x="19194955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F49851A-0B53-800B-2BAC-53507604CA8B}"/>
                </a:ext>
              </a:extLst>
            </p:cNvPr>
            <p:cNvSpPr/>
            <p:nvPr userDrawn="1"/>
          </p:nvSpPr>
          <p:spPr>
            <a:xfrm>
              <a:off x="18424078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E9902D6-962D-8614-2E0A-A2F6FCD56850}"/>
                </a:ext>
              </a:extLst>
            </p:cNvPr>
            <p:cNvSpPr/>
            <p:nvPr userDrawn="1"/>
          </p:nvSpPr>
          <p:spPr>
            <a:xfrm>
              <a:off x="18681044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43C407C-203E-7F52-0D71-E4522ECA7311}"/>
                </a:ext>
              </a:extLst>
            </p:cNvPr>
            <p:cNvSpPr/>
            <p:nvPr userDrawn="1"/>
          </p:nvSpPr>
          <p:spPr>
            <a:xfrm>
              <a:off x="18937999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EE372C8-0937-C4A7-E9CF-BE6D69B52082}"/>
                </a:ext>
              </a:extLst>
            </p:cNvPr>
            <p:cNvSpPr/>
            <p:nvPr userDrawn="1"/>
          </p:nvSpPr>
          <p:spPr>
            <a:xfrm>
              <a:off x="19194955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91EBA90-B237-BA89-AFD2-1E92506B248A}"/>
                </a:ext>
              </a:extLst>
            </p:cNvPr>
            <p:cNvSpPr/>
            <p:nvPr userDrawn="1"/>
          </p:nvSpPr>
          <p:spPr>
            <a:xfrm>
              <a:off x="18424078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557AAE0-D9FB-4A20-5299-2602ABDAAC93}"/>
                </a:ext>
              </a:extLst>
            </p:cNvPr>
            <p:cNvSpPr/>
            <p:nvPr userDrawn="1"/>
          </p:nvSpPr>
          <p:spPr>
            <a:xfrm>
              <a:off x="18681044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1A6049C-CC6E-959A-E20B-702AE1578581}"/>
                </a:ext>
              </a:extLst>
            </p:cNvPr>
            <p:cNvSpPr/>
            <p:nvPr userDrawn="1"/>
          </p:nvSpPr>
          <p:spPr>
            <a:xfrm>
              <a:off x="18937999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F2D29BE-D682-22A4-BEBE-E0184FE7D8BC}"/>
                </a:ext>
              </a:extLst>
            </p:cNvPr>
            <p:cNvSpPr/>
            <p:nvPr userDrawn="1"/>
          </p:nvSpPr>
          <p:spPr>
            <a:xfrm>
              <a:off x="19194955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92245A3C-9729-BE2D-6536-F1BA3D3BA750}"/>
                </a:ext>
              </a:extLst>
            </p:cNvPr>
            <p:cNvSpPr/>
            <p:nvPr userDrawn="1"/>
          </p:nvSpPr>
          <p:spPr>
            <a:xfrm>
              <a:off x="18424078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345F994E-DF1E-D671-31F3-73DADB7BBE6B}"/>
                </a:ext>
              </a:extLst>
            </p:cNvPr>
            <p:cNvSpPr/>
            <p:nvPr userDrawn="1"/>
          </p:nvSpPr>
          <p:spPr>
            <a:xfrm>
              <a:off x="18681044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B7D0C63E-A41D-62A3-6A60-47624740AA60}"/>
                </a:ext>
              </a:extLst>
            </p:cNvPr>
            <p:cNvSpPr/>
            <p:nvPr userDrawn="1"/>
          </p:nvSpPr>
          <p:spPr>
            <a:xfrm>
              <a:off x="18937999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E353E18E-01BF-4575-0F89-ABCD80289908}"/>
                </a:ext>
              </a:extLst>
            </p:cNvPr>
            <p:cNvSpPr/>
            <p:nvPr userDrawn="1"/>
          </p:nvSpPr>
          <p:spPr>
            <a:xfrm>
              <a:off x="19194955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4">
            <a:extLst>
              <a:ext uri="{FF2B5EF4-FFF2-40B4-BE49-F238E27FC236}">
                <a16:creationId xmlns:a16="http://schemas.microsoft.com/office/drawing/2014/main" id="{384FE5F9-EAED-398F-B140-88DD70B7DDEF}"/>
              </a:ext>
            </a:extLst>
          </p:cNvPr>
          <p:cNvSpPr/>
          <p:nvPr userDrawn="1"/>
        </p:nvSpPr>
        <p:spPr>
          <a:xfrm>
            <a:off x="0" y="27930"/>
            <a:ext cx="146675" cy="1273175"/>
          </a:xfrm>
          <a:custGeom>
            <a:avLst/>
            <a:gdLst/>
            <a:ahLst/>
            <a:cxnLst/>
            <a:rect l="l" t="t" r="r" b="b"/>
            <a:pathLst>
              <a:path w="953769" h="1273175">
                <a:moveTo>
                  <a:pt x="953217" y="0"/>
                </a:moveTo>
                <a:lnTo>
                  <a:pt x="0" y="0"/>
                </a:lnTo>
                <a:lnTo>
                  <a:pt x="0" y="1272882"/>
                </a:lnTo>
                <a:lnTo>
                  <a:pt x="953217" y="1272882"/>
                </a:lnTo>
                <a:lnTo>
                  <a:pt x="953217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19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5">
            <a:extLst>
              <a:ext uri="{FF2B5EF4-FFF2-40B4-BE49-F238E27FC236}">
                <a16:creationId xmlns:a16="http://schemas.microsoft.com/office/drawing/2014/main" id="{E0EB7C86-F679-BBE2-31D6-8DCC69C7C939}"/>
              </a:ext>
            </a:extLst>
          </p:cNvPr>
          <p:cNvSpPr/>
          <p:nvPr userDrawn="1"/>
        </p:nvSpPr>
        <p:spPr>
          <a:xfrm>
            <a:off x="1686930" y="25146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144686" y="0"/>
                </a:moveTo>
                <a:lnTo>
                  <a:pt x="0" y="0"/>
                </a:lnTo>
                <a:lnTo>
                  <a:pt x="0" y="144686"/>
                </a:lnTo>
                <a:lnTo>
                  <a:pt x="144686" y="144686"/>
                </a:lnTo>
                <a:lnTo>
                  <a:pt x="144686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6">
            <a:extLst>
              <a:ext uri="{FF2B5EF4-FFF2-40B4-BE49-F238E27FC236}">
                <a16:creationId xmlns:a16="http://schemas.microsoft.com/office/drawing/2014/main" id="{580A0E8B-EEEA-6CC7-5FF1-F64A7091A51F}"/>
              </a:ext>
            </a:extLst>
          </p:cNvPr>
          <p:cNvSpPr/>
          <p:nvPr userDrawn="1"/>
        </p:nvSpPr>
        <p:spPr>
          <a:xfrm>
            <a:off x="1229065" y="25146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144686" y="0"/>
                </a:moveTo>
                <a:lnTo>
                  <a:pt x="0" y="0"/>
                </a:lnTo>
                <a:lnTo>
                  <a:pt x="0" y="144686"/>
                </a:lnTo>
                <a:lnTo>
                  <a:pt x="144686" y="144686"/>
                </a:lnTo>
                <a:lnTo>
                  <a:pt x="144686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id="{5BFDE967-24BC-2271-5845-CED2744276B5}"/>
              </a:ext>
            </a:extLst>
          </p:cNvPr>
          <p:cNvSpPr/>
          <p:nvPr userDrawn="1"/>
        </p:nvSpPr>
        <p:spPr>
          <a:xfrm>
            <a:off x="771199" y="25146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144686" y="0"/>
                </a:moveTo>
                <a:lnTo>
                  <a:pt x="0" y="0"/>
                </a:lnTo>
                <a:lnTo>
                  <a:pt x="0" y="144686"/>
                </a:lnTo>
                <a:lnTo>
                  <a:pt x="144686" y="144686"/>
                </a:lnTo>
                <a:lnTo>
                  <a:pt x="144686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4BCDC253-E722-A981-6AA2-B0BCDE786933}"/>
              </a:ext>
            </a:extLst>
          </p:cNvPr>
          <p:cNvSpPr/>
          <p:nvPr userDrawn="1"/>
        </p:nvSpPr>
        <p:spPr>
          <a:xfrm>
            <a:off x="313334" y="25146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144686" y="0"/>
                </a:moveTo>
                <a:lnTo>
                  <a:pt x="0" y="0"/>
                </a:lnTo>
                <a:lnTo>
                  <a:pt x="0" y="144686"/>
                </a:lnTo>
                <a:lnTo>
                  <a:pt x="144686" y="144686"/>
                </a:lnTo>
                <a:lnTo>
                  <a:pt x="144686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A1ABD4BF-2290-99AD-D09C-EA8F0DDB4D18}"/>
              </a:ext>
            </a:extLst>
          </p:cNvPr>
          <p:cNvSpPr/>
          <p:nvPr userDrawn="1"/>
        </p:nvSpPr>
        <p:spPr>
          <a:xfrm>
            <a:off x="15005050" y="11085812"/>
            <a:ext cx="5099050" cy="223538"/>
          </a:xfrm>
          <a:custGeom>
            <a:avLst/>
            <a:gdLst/>
            <a:ahLst/>
            <a:cxnLst/>
            <a:rect l="l" t="t" r="r" b="b"/>
            <a:pathLst>
              <a:path w="953769" h="1273175">
                <a:moveTo>
                  <a:pt x="953217" y="0"/>
                </a:moveTo>
                <a:lnTo>
                  <a:pt x="0" y="0"/>
                </a:lnTo>
                <a:lnTo>
                  <a:pt x="0" y="1272882"/>
                </a:lnTo>
                <a:lnTo>
                  <a:pt x="953217" y="1272882"/>
                </a:lnTo>
                <a:lnTo>
                  <a:pt x="953217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25">
            <a:extLst>
              <a:ext uri="{FF2B5EF4-FFF2-40B4-BE49-F238E27FC236}">
                <a16:creationId xmlns:a16="http://schemas.microsoft.com/office/drawing/2014/main" id="{201F0DD7-E839-1060-2055-2D9F73569147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270" y="10836275"/>
            <a:ext cx="1350283" cy="311849"/>
          </a:xfrm>
          <a:prstGeom prst="rect">
            <a:avLst/>
          </a:prstGeom>
        </p:spPr>
      </p:pic>
      <p:sp>
        <p:nvSpPr>
          <p:cNvPr id="4" name="object 15">
            <a:extLst>
              <a:ext uri="{FF2B5EF4-FFF2-40B4-BE49-F238E27FC236}">
                <a16:creationId xmlns:a16="http://schemas.microsoft.com/office/drawing/2014/main" id="{0F417EEC-F967-A41E-7E14-6B7ABAE8CEBF}"/>
              </a:ext>
            </a:extLst>
          </p:cNvPr>
          <p:cNvSpPr/>
          <p:nvPr userDrawn="1"/>
        </p:nvSpPr>
        <p:spPr>
          <a:xfrm>
            <a:off x="19331998" y="11085812"/>
            <a:ext cx="772102" cy="223538"/>
          </a:xfrm>
          <a:custGeom>
            <a:avLst/>
            <a:gdLst/>
            <a:ahLst/>
            <a:cxnLst/>
            <a:rect l="l" t="t" r="r" b="b"/>
            <a:pathLst>
              <a:path w="714375" h="4157345">
                <a:moveTo>
                  <a:pt x="713967" y="0"/>
                </a:moveTo>
                <a:lnTo>
                  <a:pt x="0" y="0"/>
                </a:lnTo>
                <a:lnTo>
                  <a:pt x="0" y="4157276"/>
                </a:lnTo>
                <a:lnTo>
                  <a:pt x="713967" y="4157276"/>
                </a:lnTo>
                <a:lnTo>
                  <a:pt x="713967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58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>
            <a:extLst>
              <a:ext uri="{FF2B5EF4-FFF2-40B4-BE49-F238E27FC236}">
                <a16:creationId xmlns:a16="http://schemas.microsoft.com/office/drawing/2014/main" id="{AC394D88-8177-91F8-94A4-87CD85A1BF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86053" cy="11293561"/>
          </a:xfrm>
          <a:prstGeom prst="rect">
            <a:avLst/>
          </a:prstGeom>
        </p:spPr>
      </p:pic>
      <p:sp>
        <p:nvSpPr>
          <p:cNvPr id="57" name="object 4">
            <a:extLst>
              <a:ext uri="{FF2B5EF4-FFF2-40B4-BE49-F238E27FC236}">
                <a16:creationId xmlns:a16="http://schemas.microsoft.com/office/drawing/2014/main" id="{A28FA326-D6F4-C80A-4E02-51FCABF8A3CB}"/>
              </a:ext>
            </a:extLst>
          </p:cNvPr>
          <p:cNvSpPr/>
          <p:nvPr userDrawn="1"/>
        </p:nvSpPr>
        <p:spPr>
          <a:xfrm>
            <a:off x="0" y="23437"/>
            <a:ext cx="7886053" cy="11308715"/>
          </a:xfrm>
          <a:custGeom>
            <a:avLst/>
            <a:gdLst/>
            <a:ahLst/>
            <a:cxnLst/>
            <a:rect l="l" t="t" r="r" b="b"/>
            <a:pathLst>
              <a:path w="7899400" h="11308715">
                <a:moveTo>
                  <a:pt x="0" y="11308556"/>
                </a:moveTo>
                <a:lnTo>
                  <a:pt x="0" y="0"/>
                </a:lnTo>
                <a:lnTo>
                  <a:pt x="7899340" y="0"/>
                </a:lnTo>
                <a:lnTo>
                  <a:pt x="7899340" y="11308556"/>
                </a:lnTo>
                <a:lnTo>
                  <a:pt x="0" y="11308556"/>
                </a:lnTo>
                <a:close/>
              </a:path>
            </a:pathLst>
          </a:custGeom>
          <a:solidFill>
            <a:srgbClr val="333333">
              <a:alpha val="8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D96BF26-74E1-152C-FF4E-BA902638E34C}"/>
              </a:ext>
            </a:extLst>
          </p:cNvPr>
          <p:cNvGrpSpPr/>
          <p:nvPr userDrawn="1"/>
        </p:nvGrpSpPr>
        <p:grpSpPr>
          <a:xfrm>
            <a:off x="18978595" y="10198202"/>
            <a:ext cx="852157" cy="733459"/>
            <a:chOff x="18978595" y="10198202"/>
            <a:chExt cx="852157" cy="733459"/>
          </a:xfrm>
          <a:solidFill>
            <a:srgbClr val="E43528"/>
          </a:solidFill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94DBCA9C-60B9-FB5F-0D18-3C7D946507D5}"/>
                </a:ext>
              </a:extLst>
            </p:cNvPr>
            <p:cNvSpPr/>
            <p:nvPr userDrawn="1"/>
          </p:nvSpPr>
          <p:spPr>
            <a:xfrm>
              <a:off x="18978595" y="1041558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61EB35FB-9EBD-19A3-55FD-012433951E0F}"/>
                </a:ext>
              </a:extLst>
            </p:cNvPr>
            <p:cNvSpPr/>
            <p:nvPr userDrawn="1"/>
          </p:nvSpPr>
          <p:spPr>
            <a:xfrm>
              <a:off x="19235560" y="1041558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0CF49D1D-8B21-CB01-B612-0413A06F311C}"/>
                </a:ext>
              </a:extLst>
            </p:cNvPr>
            <p:cNvSpPr/>
            <p:nvPr userDrawn="1"/>
          </p:nvSpPr>
          <p:spPr>
            <a:xfrm>
              <a:off x="19492517" y="1041558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64F2397E-668E-1A28-E518-BEDF23ECD5BE}"/>
                </a:ext>
              </a:extLst>
            </p:cNvPr>
            <p:cNvSpPr/>
            <p:nvPr userDrawn="1"/>
          </p:nvSpPr>
          <p:spPr>
            <a:xfrm>
              <a:off x="19749472" y="1041558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15D3A0AC-1457-CC32-EEEA-395258E4936D}"/>
                </a:ext>
              </a:extLst>
            </p:cNvPr>
            <p:cNvSpPr/>
            <p:nvPr userDrawn="1"/>
          </p:nvSpPr>
          <p:spPr>
            <a:xfrm>
              <a:off x="18978595" y="1019820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D855860-4BF9-1BD0-7A81-1F7EF417B37B}"/>
                </a:ext>
              </a:extLst>
            </p:cNvPr>
            <p:cNvSpPr/>
            <p:nvPr userDrawn="1"/>
          </p:nvSpPr>
          <p:spPr>
            <a:xfrm>
              <a:off x="19235560" y="1019820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AD31B1E-64E3-8301-49ED-ED89D74313CA}"/>
                </a:ext>
              </a:extLst>
            </p:cNvPr>
            <p:cNvSpPr/>
            <p:nvPr userDrawn="1"/>
          </p:nvSpPr>
          <p:spPr>
            <a:xfrm>
              <a:off x="19492517" y="1019820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71086A81-73E4-A5AB-F810-8BF7B75E1A3C}"/>
                </a:ext>
              </a:extLst>
            </p:cNvPr>
            <p:cNvSpPr/>
            <p:nvPr userDrawn="1"/>
          </p:nvSpPr>
          <p:spPr>
            <a:xfrm>
              <a:off x="19749472" y="1019820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1DB6733A-B5B9-A4A9-3B13-6754D9959C0F}"/>
                </a:ext>
              </a:extLst>
            </p:cNvPr>
            <p:cNvSpPr/>
            <p:nvPr userDrawn="1"/>
          </p:nvSpPr>
          <p:spPr>
            <a:xfrm>
              <a:off x="18978595" y="1063298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9BDED9B2-CEA0-51C4-B61D-72DA3F244012}"/>
                </a:ext>
              </a:extLst>
            </p:cNvPr>
            <p:cNvSpPr/>
            <p:nvPr userDrawn="1"/>
          </p:nvSpPr>
          <p:spPr>
            <a:xfrm>
              <a:off x="19235560" y="1063298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E81C4074-5757-731E-EC40-DC24BB51C088}"/>
                </a:ext>
              </a:extLst>
            </p:cNvPr>
            <p:cNvSpPr/>
            <p:nvPr userDrawn="1"/>
          </p:nvSpPr>
          <p:spPr>
            <a:xfrm>
              <a:off x="19492517" y="1063298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DCEE3C10-1002-E81A-4F2A-70F3AEE39899}"/>
                </a:ext>
              </a:extLst>
            </p:cNvPr>
            <p:cNvSpPr/>
            <p:nvPr userDrawn="1"/>
          </p:nvSpPr>
          <p:spPr>
            <a:xfrm>
              <a:off x="19749472" y="1063298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8D7F5D6F-48EC-F490-6B14-8C27709F7716}"/>
                </a:ext>
              </a:extLst>
            </p:cNvPr>
            <p:cNvSpPr/>
            <p:nvPr userDrawn="1"/>
          </p:nvSpPr>
          <p:spPr>
            <a:xfrm>
              <a:off x="18978595" y="1085038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ACE96675-F4D8-2AD7-7AB4-95D72C6B52CA}"/>
                </a:ext>
              </a:extLst>
            </p:cNvPr>
            <p:cNvSpPr/>
            <p:nvPr userDrawn="1"/>
          </p:nvSpPr>
          <p:spPr>
            <a:xfrm>
              <a:off x="19235560" y="1085038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3EF6D1C4-1F2A-8D26-EFE7-D10A44337436}"/>
                </a:ext>
              </a:extLst>
            </p:cNvPr>
            <p:cNvSpPr/>
            <p:nvPr userDrawn="1"/>
          </p:nvSpPr>
          <p:spPr>
            <a:xfrm>
              <a:off x="19492517" y="1085038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DB5FF6FB-8CED-9383-6783-5922FC3F5948}"/>
                </a:ext>
              </a:extLst>
            </p:cNvPr>
            <p:cNvSpPr/>
            <p:nvPr userDrawn="1"/>
          </p:nvSpPr>
          <p:spPr>
            <a:xfrm>
              <a:off x="19749472" y="1085038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939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5503D73-38F6-B431-925D-D53799A188A6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Image 1" descr="Une image contenant capture d’écran, Compositing numérique, Jeu PC, Logiciel de jeu vidéo&#10;&#10;Description générée automatiquement">
            <a:extLst>
              <a:ext uri="{FF2B5EF4-FFF2-40B4-BE49-F238E27FC236}">
                <a16:creationId xmlns:a16="http://schemas.microsoft.com/office/drawing/2014/main" id="{17218070-CEA1-EFC6-ADD9-603C4C59BC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" y="15637"/>
            <a:ext cx="20104810" cy="113089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3B0C76-3259-124E-AB9A-D82B40165C4E}"/>
              </a:ext>
            </a:extLst>
          </p:cNvPr>
          <p:cNvSpPr/>
          <p:nvPr userDrawn="1"/>
        </p:nvSpPr>
        <p:spPr>
          <a:xfrm>
            <a:off x="0" y="8931275"/>
            <a:ext cx="19958050" cy="2377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2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facebook.com/incathlab.cardiovascular" TargetMode="External"/><Relationship Id="rId7" Type="http://schemas.openxmlformats.org/officeDocument/2006/relationships/hyperlink" Target="http://www.twitter.com/incathla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bit.ly/INcathlab" TargetMode="External"/><Relationship Id="rId10" Type="http://schemas.openxmlformats.org/officeDocument/2006/relationships/hyperlink" Target="https://www.incathlab.com/en/lives/19-cardiology/104-coronary/3418-thedrugelutingtechnologyshow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B4B73B-59F4-2A05-7569-48EAEE2E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19" y="9159875"/>
            <a:ext cx="11457132" cy="1027111"/>
          </a:xfrm>
        </p:spPr>
        <p:txBody>
          <a:bodyPr lIns="91440" tIns="45720" rIns="91440" bIns="45720" anchor="b"/>
          <a:lstStyle/>
          <a:p>
            <a:r>
              <a:rPr lang="fr-FR" dirty="0">
                <a:latin typeface="Montserrat"/>
              </a:rPr>
              <a:t>CASE SUBMITION TEMPLATE</a:t>
            </a:r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2039E43-32B5-54A0-7250-3229D5652DD6}"/>
              </a:ext>
            </a:extLst>
          </p:cNvPr>
          <p:cNvSpPr txBox="1">
            <a:spLocks/>
          </p:cNvSpPr>
          <p:nvPr/>
        </p:nvSpPr>
        <p:spPr>
          <a:xfrm>
            <a:off x="804718" y="8095457"/>
            <a:ext cx="18356407" cy="709612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i="0" kern="1200">
                <a:solidFill>
                  <a:srgbClr val="333333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chemeClr val="bg1"/>
                </a:solidFill>
                <a:latin typeface="Montserrat"/>
              </a:rPr>
              <a:t>Date of </a:t>
            </a:r>
            <a:r>
              <a:rPr lang="fr-FR" sz="2800" b="0" dirty="0" err="1">
                <a:solidFill>
                  <a:schemeClr val="bg1"/>
                </a:solidFill>
                <a:latin typeface="Montserrat"/>
              </a:rPr>
              <a:t>submission</a:t>
            </a:r>
            <a:r>
              <a:rPr lang="fr-FR" sz="2800" b="0" dirty="0">
                <a:solidFill>
                  <a:schemeClr val="bg1"/>
                </a:solidFill>
                <a:latin typeface="Montserrat"/>
              </a:rPr>
              <a:t> : Example (15 </a:t>
            </a:r>
            <a:r>
              <a:rPr lang="fr-FR" sz="2800" b="0" dirty="0" err="1">
                <a:solidFill>
                  <a:schemeClr val="bg1"/>
                </a:solidFill>
                <a:latin typeface="Montserrat"/>
              </a:rPr>
              <a:t>November</a:t>
            </a:r>
            <a:r>
              <a:rPr lang="fr-FR" sz="2800" b="0" dirty="0">
                <a:solidFill>
                  <a:schemeClr val="bg1"/>
                </a:solidFill>
                <a:latin typeface="Montserrat"/>
              </a:rPr>
              <a:t> 2024)</a:t>
            </a:r>
          </a:p>
        </p:txBody>
      </p:sp>
      <p:sp>
        <p:nvSpPr>
          <p:cNvPr id="3" name="TextBox 70">
            <a:extLst>
              <a:ext uri="{FF2B5EF4-FFF2-40B4-BE49-F238E27FC236}">
                <a16:creationId xmlns:a16="http://schemas.microsoft.com/office/drawing/2014/main" id="{8542A7E6-025A-E4C4-A57C-42AE18265838}"/>
              </a:ext>
            </a:extLst>
          </p:cNvPr>
          <p:cNvSpPr txBox="1"/>
          <p:nvPr/>
        </p:nvSpPr>
        <p:spPr>
          <a:xfrm>
            <a:off x="1379536" y="10224632"/>
            <a:ext cx="6921977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500">
                <a:solidFill>
                  <a:srgbClr val="C00000"/>
                </a:solidFill>
                <a:latin typeface="Roboto Lt"/>
                <a:ea typeface="Roboto Lt"/>
                <a:cs typeface="Roboto Lt"/>
                <a:sym typeface="Roboto Lt"/>
              </a:defRPr>
            </a:pPr>
            <a:r>
              <a:rPr dirty="0"/>
              <a:t>CASE </a:t>
            </a:r>
            <a:r>
              <a:rPr dirty="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</a:p>
        </p:txBody>
      </p:sp>
      <p:pic>
        <p:nvPicPr>
          <p:cNvPr id="5" name="Image 2" descr="Image 2">
            <a:extLst>
              <a:ext uri="{FF2B5EF4-FFF2-40B4-BE49-F238E27FC236}">
                <a16:creationId xmlns:a16="http://schemas.microsoft.com/office/drawing/2014/main" id="{13FD4823-FED3-4D2A-65BC-221E3998E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08" y="10114681"/>
            <a:ext cx="533401" cy="908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8" descr="Une image contenant motif, Graphique, pixel, conception&#10;&#10;Description générée automatiquement">
            <a:extLst>
              <a:ext uri="{FF2B5EF4-FFF2-40B4-BE49-F238E27FC236}">
                <a16:creationId xmlns:a16="http://schemas.microsoft.com/office/drawing/2014/main" id="{88DE1709-E4AD-BB24-6399-D83E6968D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130" y="3220959"/>
            <a:ext cx="2626995" cy="2626995"/>
          </a:xfrm>
          <a:prstGeom prst="rect">
            <a:avLst/>
          </a:prstGeom>
        </p:spPr>
      </p:pic>
      <p:sp>
        <p:nvSpPr>
          <p:cNvPr id="8" name="DOUBLE MESH CAS UNDER FLOW REVERSAL FOR ICA NEAR OCCLUSION AND COLLAPSE">
            <a:extLst>
              <a:ext uri="{FF2B5EF4-FFF2-40B4-BE49-F238E27FC236}">
                <a16:creationId xmlns:a16="http://schemas.microsoft.com/office/drawing/2014/main" id="{71C9502E-1B81-FCF1-268D-B529F9004A3A}"/>
              </a:ext>
            </a:extLst>
          </p:cNvPr>
          <p:cNvSpPr txBox="1">
            <a:spLocks/>
          </p:cNvSpPr>
          <p:nvPr/>
        </p:nvSpPr>
        <p:spPr>
          <a:xfrm>
            <a:off x="2494398" y="3891156"/>
            <a:ext cx="12200180" cy="1288193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4457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20" b="1" i="0" kern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fr-FR" sz="3200" b="0" dirty="0" err="1">
                <a:latin typeface="Montserrat"/>
              </a:rPr>
              <a:t>Please</a:t>
            </a:r>
            <a:r>
              <a:rPr lang="fr-FR" sz="3200" b="0" dirty="0">
                <a:latin typeface="Montserrat"/>
              </a:rPr>
              <a:t> </a:t>
            </a:r>
            <a:r>
              <a:rPr lang="fr-FR" sz="3200" b="0" dirty="0" err="1">
                <a:latin typeface="Montserrat"/>
              </a:rPr>
              <a:t>add</a:t>
            </a:r>
            <a:r>
              <a:rPr lang="fr-FR" sz="3200" b="0" dirty="0">
                <a:latin typeface="Montserrat"/>
              </a:rPr>
              <a:t> a </a:t>
            </a:r>
            <a:r>
              <a:rPr lang="fr-FR" sz="3200" b="0" dirty="0" err="1">
                <a:latin typeface="Montserrat"/>
              </a:rPr>
              <a:t>title</a:t>
            </a:r>
            <a:r>
              <a:rPr lang="fr-FR" sz="3200" b="0" dirty="0">
                <a:latin typeface="Montserrat"/>
              </a:rPr>
              <a:t> to </a:t>
            </a:r>
            <a:r>
              <a:rPr lang="fr-FR" sz="3200" b="0" dirty="0" err="1">
                <a:latin typeface="Montserrat"/>
              </a:rPr>
              <a:t>your</a:t>
            </a:r>
            <a:r>
              <a:rPr lang="fr-FR" sz="3200" b="0" dirty="0">
                <a:latin typeface="Montserrat"/>
              </a:rPr>
              <a:t> case </a:t>
            </a:r>
            <a:r>
              <a:rPr lang="fr-FR" sz="3200" b="0" dirty="0" err="1">
                <a:latin typeface="Montserrat"/>
              </a:rPr>
              <a:t>here</a:t>
            </a:r>
            <a:r>
              <a:rPr lang="fr-FR" sz="3200" b="0" dirty="0">
                <a:latin typeface="Montserrat"/>
              </a:rPr>
              <a:t> </a:t>
            </a:r>
          </a:p>
        </p:txBody>
      </p:sp>
      <p:sp>
        <p:nvSpPr>
          <p:cNvPr id="10" name="DOUBLE MESH CAS UNDER FLOW REVERSAL FOR ICA NEAR OCCLUSION AND COLLAPSE">
            <a:extLst>
              <a:ext uri="{FF2B5EF4-FFF2-40B4-BE49-F238E27FC236}">
                <a16:creationId xmlns:a16="http://schemas.microsoft.com/office/drawing/2014/main" id="{536AFE95-E008-323E-F170-B3AB0CE38E0E}"/>
              </a:ext>
            </a:extLst>
          </p:cNvPr>
          <p:cNvSpPr txBox="1">
            <a:spLocks/>
          </p:cNvSpPr>
          <p:nvPr/>
        </p:nvSpPr>
        <p:spPr>
          <a:xfrm>
            <a:off x="3039815" y="5388078"/>
            <a:ext cx="5557546" cy="1834283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4457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20" b="1" i="0" kern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fr-FR" sz="2400" b="0" dirty="0">
                <a:latin typeface="Montserrat"/>
              </a:rPr>
              <a:t>By Dr. </a:t>
            </a:r>
            <a:r>
              <a:rPr lang="fr-FR" sz="2400" b="0" err="1">
                <a:latin typeface="Montserrat"/>
              </a:rPr>
              <a:t>Xxxx</a:t>
            </a:r>
            <a:endParaRPr lang="fr-FR" sz="2400" b="0">
              <a:latin typeface="Montserrat"/>
            </a:endParaRPr>
          </a:p>
          <a:p>
            <a:r>
              <a:rPr lang="fr-FR" sz="2400" b="0" err="1">
                <a:latin typeface="Montserrat"/>
              </a:rPr>
              <a:t>Specialtyxxx</a:t>
            </a:r>
            <a:endParaRPr lang="fr-FR" sz="2400" b="0">
              <a:latin typeface="Montserrat"/>
            </a:endParaRPr>
          </a:p>
          <a:p>
            <a:r>
              <a:rPr lang="fr-FR" sz="2400" b="0" dirty="0">
                <a:latin typeface="Montserrat"/>
              </a:rPr>
              <a:t>Hospital</a:t>
            </a:r>
          </a:p>
          <a:p>
            <a:endParaRPr lang="fr-FR" sz="4000" b="0" dirty="0">
              <a:latin typeface="Montserrat"/>
            </a:endParaRPr>
          </a:p>
        </p:txBody>
      </p:sp>
      <p:sp>
        <p:nvSpPr>
          <p:cNvPr id="11" name="DOUBLE MESH CAS UNDER FLOW REVERSAL FOR ICA NEAR OCCLUSION AND COLLAPSE">
            <a:extLst>
              <a:ext uri="{FF2B5EF4-FFF2-40B4-BE49-F238E27FC236}">
                <a16:creationId xmlns:a16="http://schemas.microsoft.com/office/drawing/2014/main" id="{734CEDFC-8A4C-2C70-22C2-27C0046E46D2}"/>
              </a:ext>
            </a:extLst>
          </p:cNvPr>
          <p:cNvSpPr txBox="1">
            <a:spLocks/>
          </p:cNvSpPr>
          <p:nvPr/>
        </p:nvSpPr>
        <p:spPr>
          <a:xfrm>
            <a:off x="1365221" y="1918132"/>
            <a:ext cx="18356407" cy="2626995"/>
          </a:xfrm>
          <a:prstGeom prst="rect">
            <a:avLst/>
          </a:prstGeom>
        </p:spPr>
        <p:txBody>
          <a:bodyPr lIns="50800" tIns="50800" rIns="50800" bIns="50800" anchor="ctr"/>
          <a:lstStyle>
            <a:defPPr>
              <a:defRPr kern="0"/>
            </a:defPPr>
          </a:lstStyle>
          <a:p>
            <a:pPr algn="ctr"/>
            <a:r>
              <a:rPr lang="fr-FR" sz="5400" i="1" cap="small" dirty="0">
                <a:solidFill>
                  <a:schemeClr val="bg1"/>
                </a:solidFill>
                <a:latin typeface="Montserrat Medium"/>
              </a:rPr>
              <a:t>The</a:t>
            </a:r>
            <a:r>
              <a:rPr lang="fr-FR" sz="5400" i="1" cap="small" dirty="0">
                <a:solidFill>
                  <a:srgbClr val="D03419"/>
                </a:solidFill>
                <a:latin typeface="Montserrat Medium"/>
              </a:rPr>
              <a:t> D</a:t>
            </a:r>
            <a:r>
              <a:rPr lang="fr-FR" sz="5400" i="1" cap="small" dirty="0">
                <a:solidFill>
                  <a:schemeClr val="bg1"/>
                </a:solidFill>
                <a:latin typeface="Montserrat Medium"/>
              </a:rPr>
              <a:t>rug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 </a:t>
            </a:r>
            <a:r>
              <a:rPr lang="fr-FR" sz="5400" b="0" i="1" cap="small" dirty="0" err="1">
                <a:solidFill>
                  <a:srgbClr val="C00000"/>
                </a:solidFill>
                <a:latin typeface="Montserrat Medium"/>
              </a:rPr>
              <a:t>E</a:t>
            </a:r>
            <a:r>
              <a:rPr lang="fr-FR" sz="5400" b="0" i="1" cap="small" dirty="0" err="1">
                <a:solidFill>
                  <a:schemeClr val="bg1"/>
                </a:solidFill>
                <a:latin typeface="Montserrat Medium"/>
              </a:rPr>
              <a:t>luting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 </a:t>
            </a:r>
            <a:r>
              <a:rPr lang="fr-FR" sz="5400" b="0" i="1" cap="small" dirty="0" err="1">
                <a:solidFill>
                  <a:srgbClr val="C00000"/>
                </a:solidFill>
                <a:latin typeface="Montserrat Medium"/>
              </a:rPr>
              <a:t>T</a:t>
            </a:r>
            <a:r>
              <a:rPr lang="fr-FR" sz="5400" b="0" i="1" cap="small" dirty="0" err="1">
                <a:solidFill>
                  <a:schemeClr val="bg1"/>
                </a:solidFill>
                <a:latin typeface="Montserrat Medium"/>
              </a:rPr>
              <a:t>echnology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 </a:t>
            </a:r>
          </a:p>
          <a:p>
            <a:pPr algn="ctr"/>
            <a:r>
              <a:rPr lang="fr-FR" sz="5400" b="0" i="1" cap="small" dirty="0">
                <a:solidFill>
                  <a:srgbClr val="C00000"/>
                </a:solidFill>
                <a:latin typeface="Montserrat Medium"/>
              </a:rPr>
              <a:t>S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how</a:t>
            </a:r>
          </a:p>
        </p:txBody>
      </p:sp>
      <p:pic>
        <p:nvPicPr>
          <p:cNvPr id="13" name="Picture 12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6929DF4D-A35D-0C80-113B-A5616F57B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7117" y="9167812"/>
            <a:ext cx="6361137" cy="1924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921C2-B21A-1E90-1D59-12184E275A1F}"/>
              </a:ext>
            </a:extLst>
          </p:cNvPr>
          <p:cNvSpPr txBox="1"/>
          <p:nvPr/>
        </p:nvSpPr>
        <p:spPr>
          <a:xfrm>
            <a:off x="16536638" y="6024844"/>
            <a:ext cx="2743200" cy="923330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QR code to be bring people to the live event landing page</a:t>
            </a:r>
          </a:p>
        </p:txBody>
      </p:sp>
    </p:spTree>
    <p:extLst>
      <p:ext uri="{BB962C8B-B14F-4D97-AF65-F5344CB8AC3E}">
        <p14:creationId xmlns:p14="http://schemas.microsoft.com/office/powerpoint/2010/main" val="268131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F0E4D-41B5-ABF0-841C-80A5724DB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CBD12C2-AA37-3CBA-6692-A6DA076755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4718" y="8095457"/>
            <a:ext cx="18356407" cy="7096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i="0" kern="1200">
                <a:solidFill>
                  <a:srgbClr val="333333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endParaRPr lang="fr-FR" sz="2800" b="0" dirty="0">
              <a:solidFill>
                <a:schemeClr val="bg1"/>
              </a:solidFill>
            </a:endParaRPr>
          </a:p>
        </p:txBody>
      </p:sp>
      <p:pic>
        <p:nvPicPr>
          <p:cNvPr id="12" name="Image 4" descr="Image 4">
            <a:hlinkClick r:id="rId3"/>
            <a:extLst>
              <a:ext uri="{FF2B5EF4-FFF2-40B4-BE49-F238E27FC236}">
                <a16:creationId xmlns:a16="http://schemas.microsoft.com/office/drawing/2014/main" id="{89DD8C74-95EA-DF51-827F-7A65D7D20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782" y="10074275"/>
            <a:ext cx="571501" cy="571501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</p:pic>
      <p:pic>
        <p:nvPicPr>
          <p:cNvPr id="13" name="Image 6" descr="Image 6">
            <a:hlinkClick r:id="rId5"/>
            <a:extLst>
              <a:ext uri="{FF2B5EF4-FFF2-40B4-BE49-F238E27FC236}">
                <a16:creationId xmlns:a16="http://schemas.microsoft.com/office/drawing/2014/main" id="{51770C0A-AD67-4B36-6C07-E3B6C2FCD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300" y="10074275"/>
            <a:ext cx="571500" cy="571501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</p:pic>
      <p:pic>
        <p:nvPicPr>
          <p:cNvPr id="14" name="Image 8" descr="Image 8">
            <a:hlinkClick r:id="rId7"/>
            <a:extLst>
              <a:ext uri="{FF2B5EF4-FFF2-40B4-BE49-F238E27FC236}">
                <a16:creationId xmlns:a16="http://schemas.microsoft.com/office/drawing/2014/main" id="{945E970A-A473-4C77-BF59-CBBB6D8DD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7817" y="10074275"/>
            <a:ext cx="571501" cy="571501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6DB6901-986D-F757-AEE4-D5E1720429D7}"/>
              </a:ext>
            </a:extLst>
          </p:cNvPr>
          <p:cNvSpPr txBox="1"/>
          <p:nvPr/>
        </p:nvSpPr>
        <p:spPr>
          <a:xfrm>
            <a:off x="17068800" y="9949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Picture 2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20325C5A-5264-CBF9-3491-B602F83ED6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  <p:sp>
        <p:nvSpPr>
          <p:cNvPr id="2" name="DOUBLE MESH CAS UNDER FLOW REVERSAL FOR ICA NEAR OCCLUSION AND COLLAPSE">
            <a:extLst>
              <a:ext uri="{FF2B5EF4-FFF2-40B4-BE49-F238E27FC236}">
                <a16:creationId xmlns:a16="http://schemas.microsoft.com/office/drawing/2014/main" id="{734CEDFC-8A4C-2C70-22C2-27C0046E46D2}"/>
              </a:ext>
            </a:extLst>
          </p:cNvPr>
          <p:cNvSpPr txBox="1">
            <a:spLocks/>
          </p:cNvSpPr>
          <p:nvPr/>
        </p:nvSpPr>
        <p:spPr>
          <a:xfrm>
            <a:off x="839007" y="3027680"/>
            <a:ext cx="18356407" cy="2626995"/>
          </a:xfrm>
          <a:prstGeom prst="rect">
            <a:avLst/>
          </a:prstGeom>
        </p:spPr>
        <p:txBody>
          <a:bodyPr lIns="50800" tIns="50800" rIns="50800" bIns="50800" anchor="ctr"/>
          <a:lstStyle>
            <a:defPPr>
              <a:defRPr kern="0"/>
            </a:defPPr>
          </a:lstStyle>
          <a:p>
            <a:pPr algn="ctr"/>
            <a:r>
              <a:rPr lang="fr-FR" sz="4800" i="1" cap="small" dirty="0">
                <a:solidFill>
                  <a:schemeClr val="bg1"/>
                </a:solidFill>
                <a:latin typeface="Montserrat Medium"/>
              </a:rPr>
              <a:t>The</a:t>
            </a:r>
            <a:r>
              <a:rPr lang="fr-FR" sz="4800" i="1" cap="small" dirty="0">
                <a:solidFill>
                  <a:srgbClr val="D03419"/>
                </a:solidFill>
                <a:latin typeface="Montserrat Medium"/>
              </a:rPr>
              <a:t> D</a:t>
            </a:r>
            <a:r>
              <a:rPr lang="fr-FR" sz="4800" i="1" cap="small" dirty="0">
                <a:solidFill>
                  <a:schemeClr val="bg1"/>
                </a:solidFill>
                <a:latin typeface="Montserrat Medium"/>
              </a:rPr>
              <a:t>rug</a:t>
            </a:r>
            <a:r>
              <a:rPr lang="fr-FR" sz="4800" b="0" i="1" cap="small" dirty="0">
                <a:solidFill>
                  <a:schemeClr val="bg1"/>
                </a:solidFill>
                <a:latin typeface="Montserrat Medium"/>
              </a:rPr>
              <a:t> </a:t>
            </a:r>
            <a:r>
              <a:rPr lang="fr-FR" sz="4800" b="0" i="1" cap="small" err="1">
                <a:solidFill>
                  <a:srgbClr val="C00000"/>
                </a:solidFill>
                <a:latin typeface="Montserrat Medium"/>
              </a:rPr>
              <a:t>E</a:t>
            </a:r>
            <a:r>
              <a:rPr lang="fr-FR" sz="4800" b="0" i="1" cap="small" err="1">
                <a:solidFill>
                  <a:schemeClr val="bg1"/>
                </a:solidFill>
                <a:latin typeface="Montserrat Medium"/>
              </a:rPr>
              <a:t>luting</a:t>
            </a:r>
            <a:r>
              <a:rPr lang="fr-FR" sz="4800" b="0" i="1" cap="small" dirty="0">
                <a:solidFill>
                  <a:schemeClr val="bg1"/>
                </a:solidFill>
                <a:latin typeface="Montserrat Medium"/>
              </a:rPr>
              <a:t> </a:t>
            </a:r>
            <a:r>
              <a:rPr lang="fr-FR" sz="4800" b="0" i="1" cap="small" err="1">
                <a:solidFill>
                  <a:srgbClr val="C00000"/>
                </a:solidFill>
                <a:latin typeface="Montserrat Medium"/>
              </a:rPr>
              <a:t>T</a:t>
            </a:r>
            <a:r>
              <a:rPr lang="fr-FR" sz="4800" b="0" i="1" cap="small" err="1">
                <a:solidFill>
                  <a:schemeClr val="bg1"/>
                </a:solidFill>
                <a:latin typeface="Montserrat Medium"/>
              </a:rPr>
              <a:t>echnology</a:t>
            </a:r>
            <a:r>
              <a:rPr lang="fr-FR" sz="4800" b="0" i="1" cap="small" dirty="0">
                <a:solidFill>
                  <a:schemeClr val="bg1"/>
                </a:solidFill>
                <a:latin typeface="Montserrat Medium"/>
              </a:rPr>
              <a:t> </a:t>
            </a:r>
          </a:p>
          <a:p>
            <a:pPr algn="ctr"/>
            <a:r>
              <a:rPr lang="fr-FR" sz="4800" b="0" i="1" cap="small" dirty="0">
                <a:solidFill>
                  <a:srgbClr val="C00000"/>
                </a:solidFill>
                <a:latin typeface="Montserrat Medium" pitchFamily="2" charset="77"/>
              </a:rPr>
              <a:t>S</a:t>
            </a:r>
            <a:r>
              <a:rPr lang="fr-FR" sz="4800" b="0" i="1" cap="small" dirty="0">
                <a:solidFill>
                  <a:schemeClr val="bg1"/>
                </a:solidFill>
                <a:latin typeface="Montserrat Medium" pitchFamily="2" charset="77"/>
              </a:rPr>
              <a:t>how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CBC5766-B4D1-C210-BF25-94549EC5EF37}"/>
              </a:ext>
            </a:extLst>
          </p:cNvPr>
          <p:cNvSpPr txBox="1"/>
          <p:nvPr/>
        </p:nvSpPr>
        <p:spPr>
          <a:xfrm>
            <a:off x="857490" y="8281849"/>
            <a:ext cx="1851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LIVE EVENT: </a:t>
            </a:r>
            <a:r>
              <a:rPr lang="fr-FR" sz="2800" dirty="0">
                <a:solidFill>
                  <a:schemeClr val="bg1"/>
                </a:solidFill>
                <a:hlinkClick r:id="rId10"/>
              </a:rPr>
              <a:t>https://www.incathlab.com/en/lives/19-cardiology/104-coronary/3418-thedrugelutingtechnologyshow</a:t>
            </a:r>
            <a:r>
              <a:rPr lang="fr-FR" sz="28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3396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524ECB7A-D870-B945-0FBE-A51B91E1C1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618" y="3015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4ECB7A-D870-B945-0FBE-A51B91E1C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8" y="3015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ED2EF0-2FDC-0501-76E5-099F56A1795F}"/>
              </a:ext>
            </a:extLst>
          </p:cNvPr>
          <p:cNvSpPr/>
          <p:nvPr/>
        </p:nvSpPr>
        <p:spPr>
          <a:xfrm>
            <a:off x="104077" y="4884820"/>
            <a:ext cx="19885689" cy="5638719"/>
          </a:xfrm>
          <a:prstGeom prst="roundRect">
            <a:avLst>
              <a:gd name="adj" fmla="val 6064"/>
            </a:avLst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894" dirty="0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4D4B56-9F65-3886-EE7D-1C4A691CAE96}"/>
              </a:ext>
            </a:extLst>
          </p:cNvPr>
          <p:cNvSpPr/>
          <p:nvPr/>
        </p:nvSpPr>
        <p:spPr>
          <a:xfrm>
            <a:off x="-154749" y="-10834"/>
            <a:ext cx="20258850" cy="5861663"/>
          </a:xfrm>
          <a:prstGeom prst="roundRect">
            <a:avLst>
              <a:gd name="adj" fmla="val 1956"/>
            </a:avLst>
          </a:prstGeom>
          <a:solidFill>
            <a:schemeClr val="tx1">
              <a:lumMod val="75000"/>
            </a:schemeClr>
          </a:solidFill>
          <a:ln w="222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894" dirty="0">
              <a:solidFill>
                <a:srgbClr val="595959"/>
              </a:solidFill>
              <a:latin typeface="Montserra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C19886-E5ED-E4C1-95BC-C8A678726E67}"/>
              </a:ext>
            </a:extLst>
          </p:cNvPr>
          <p:cNvCxnSpPr>
            <a:cxnSpLocks/>
          </p:cNvCxnSpPr>
          <p:nvPr/>
        </p:nvCxnSpPr>
        <p:spPr>
          <a:xfrm>
            <a:off x="1811125" y="462411"/>
            <a:ext cx="0" cy="94735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B455D2B-1B54-CB0B-8FC7-E32D9ECEC36D}"/>
              </a:ext>
            </a:extLst>
          </p:cNvPr>
          <p:cNvSpPr txBox="1"/>
          <p:nvPr/>
        </p:nvSpPr>
        <p:spPr>
          <a:xfrm>
            <a:off x="490123" y="6212268"/>
            <a:ext cx="10155649" cy="888401"/>
          </a:xfrm>
          <a:prstGeom prst="rect">
            <a:avLst/>
          </a:prstGeom>
        </p:spPr>
        <p:txBody>
          <a:bodyPr vert="horz" lIns="150781" tIns="75390" rIns="150781" bIns="75390" rtlCol="0" anchor="ctr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50" b="1" dirty="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Presentation structure :</a:t>
            </a:r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cxnSp>
        <p:nvCxnSpPr>
          <p:cNvPr id="1044" name="Straight Arrow Connector 1043">
            <a:extLst>
              <a:ext uri="{FF2B5EF4-FFF2-40B4-BE49-F238E27FC236}">
                <a16:creationId xmlns:a16="http://schemas.microsoft.com/office/drawing/2014/main" id="{5E840F66-92AF-D830-C9AA-5934AE88F12D}"/>
              </a:ext>
            </a:extLst>
          </p:cNvPr>
          <p:cNvCxnSpPr>
            <a:cxnSpLocks/>
          </p:cNvCxnSpPr>
          <p:nvPr/>
        </p:nvCxnSpPr>
        <p:spPr>
          <a:xfrm>
            <a:off x="274229" y="9596274"/>
            <a:ext cx="19497969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1DFC030-8170-511B-E9D6-28EA167C9479}"/>
              </a:ext>
            </a:extLst>
          </p:cNvPr>
          <p:cNvSpPr txBox="1"/>
          <p:nvPr/>
        </p:nvSpPr>
        <p:spPr>
          <a:xfrm>
            <a:off x="178670" y="7830309"/>
            <a:ext cx="3256701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Pax comorbidities &amp; lesion type</a:t>
            </a:r>
          </a:p>
        </p:txBody>
      </p: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E0A8BBBC-8EA5-62EC-49CC-3C8735D87172}"/>
              </a:ext>
            </a:extLst>
          </p:cNvPr>
          <p:cNvCxnSpPr>
            <a:cxnSpLocks/>
          </p:cNvCxnSpPr>
          <p:nvPr/>
        </p:nvCxnSpPr>
        <p:spPr>
          <a:xfrm flipV="1">
            <a:off x="1807019" y="8577327"/>
            <a:ext cx="0" cy="1011791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Oval 1044">
            <a:extLst>
              <a:ext uri="{FF2B5EF4-FFF2-40B4-BE49-F238E27FC236}">
                <a16:creationId xmlns:a16="http://schemas.microsoft.com/office/drawing/2014/main" id="{7BBC696C-92C9-4EAC-C01E-69B797901A2A}"/>
              </a:ext>
            </a:extLst>
          </p:cNvPr>
          <p:cNvSpPr>
            <a:spLocks noChangeAspect="1"/>
          </p:cNvSpPr>
          <p:nvPr/>
        </p:nvSpPr>
        <p:spPr>
          <a:xfrm>
            <a:off x="1745266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2FC8D1-8199-3CDD-1FD6-D768803BD2D2}"/>
              </a:ext>
            </a:extLst>
          </p:cNvPr>
          <p:cNvSpPr txBox="1"/>
          <p:nvPr/>
        </p:nvSpPr>
        <p:spPr>
          <a:xfrm>
            <a:off x="3379923" y="8351362"/>
            <a:ext cx="2640338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Access &amp; crossing</a:t>
            </a:r>
          </a:p>
        </p:txBody>
      </p: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FFA905F0-D07F-C918-F6A1-2E58EB3487FE}"/>
              </a:ext>
            </a:extLst>
          </p:cNvPr>
          <p:cNvCxnSpPr>
            <a:cxnSpLocks/>
          </p:cNvCxnSpPr>
          <p:nvPr/>
        </p:nvCxnSpPr>
        <p:spPr>
          <a:xfrm flipV="1">
            <a:off x="4700092" y="9177001"/>
            <a:ext cx="0" cy="389261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>
            <a:extLst>
              <a:ext uri="{FF2B5EF4-FFF2-40B4-BE49-F238E27FC236}">
                <a16:creationId xmlns:a16="http://schemas.microsoft.com/office/drawing/2014/main" id="{E03C471D-D855-67FC-0D8E-49B559B2455E}"/>
              </a:ext>
            </a:extLst>
          </p:cNvPr>
          <p:cNvSpPr>
            <a:spLocks noChangeAspect="1"/>
          </p:cNvSpPr>
          <p:nvPr/>
        </p:nvSpPr>
        <p:spPr>
          <a:xfrm>
            <a:off x="4638338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652E9B-916C-535D-18CD-F7E65B0C8E94}"/>
              </a:ext>
            </a:extLst>
          </p:cNvPr>
          <p:cNvSpPr txBox="1"/>
          <p:nvPr/>
        </p:nvSpPr>
        <p:spPr>
          <a:xfrm>
            <a:off x="5949021" y="7830309"/>
            <a:ext cx="3189814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Vessel prep &amp; results</a:t>
            </a:r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6BEEA991-203A-95E1-C42A-7ED0569C2C37}"/>
              </a:ext>
            </a:extLst>
          </p:cNvPr>
          <p:cNvCxnSpPr>
            <a:cxnSpLocks/>
          </p:cNvCxnSpPr>
          <p:nvPr/>
        </p:nvCxnSpPr>
        <p:spPr>
          <a:xfrm flipV="1">
            <a:off x="7543928" y="8380273"/>
            <a:ext cx="0" cy="1198268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Oval 1047">
            <a:extLst>
              <a:ext uri="{FF2B5EF4-FFF2-40B4-BE49-F238E27FC236}">
                <a16:creationId xmlns:a16="http://schemas.microsoft.com/office/drawing/2014/main" id="{1E049733-A2B4-2A0A-C5F3-2615BBC03098}"/>
              </a:ext>
            </a:extLst>
          </p:cNvPr>
          <p:cNvSpPr>
            <a:spLocks noChangeAspect="1"/>
          </p:cNvSpPr>
          <p:nvPr/>
        </p:nvSpPr>
        <p:spPr>
          <a:xfrm>
            <a:off x="7482175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439737B2-672F-3FDA-E04C-36D464860F70}"/>
              </a:ext>
            </a:extLst>
          </p:cNvPr>
          <p:cNvCxnSpPr>
            <a:cxnSpLocks/>
          </p:cNvCxnSpPr>
          <p:nvPr/>
        </p:nvCxnSpPr>
        <p:spPr>
          <a:xfrm flipV="1">
            <a:off x="10468983" y="9134928"/>
            <a:ext cx="0" cy="443017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Oval 1048">
            <a:extLst>
              <a:ext uri="{FF2B5EF4-FFF2-40B4-BE49-F238E27FC236}">
                <a16:creationId xmlns:a16="http://schemas.microsoft.com/office/drawing/2014/main" id="{CBD7BF76-5AC5-34E6-5818-143616A1B70C}"/>
              </a:ext>
            </a:extLst>
          </p:cNvPr>
          <p:cNvSpPr>
            <a:spLocks noChangeAspect="1"/>
          </p:cNvSpPr>
          <p:nvPr/>
        </p:nvSpPr>
        <p:spPr>
          <a:xfrm>
            <a:off x="10407229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96E489E6-D3D5-245E-BED9-DC2057ED17A7}"/>
              </a:ext>
            </a:extLst>
          </p:cNvPr>
          <p:cNvCxnSpPr>
            <a:cxnSpLocks/>
          </p:cNvCxnSpPr>
          <p:nvPr/>
        </p:nvCxnSpPr>
        <p:spPr>
          <a:xfrm flipV="1">
            <a:off x="13425776" y="8405878"/>
            <a:ext cx="0" cy="1198268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Oval 1049">
            <a:extLst>
              <a:ext uri="{FF2B5EF4-FFF2-40B4-BE49-F238E27FC236}">
                <a16:creationId xmlns:a16="http://schemas.microsoft.com/office/drawing/2014/main" id="{3A8D1317-3548-E2B4-F207-49F6CEB03938}"/>
              </a:ext>
            </a:extLst>
          </p:cNvPr>
          <p:cNvSpPr>
            <a:spLocks noChangeAspect="1"/>
          </p:cNvSpPr>
          <p:nvPr/>
        </p:nvSpPr>
        <p:spPr>
          <a:xfrm>
            <a:off x="13364022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5B7B0-B506-FF5D-CBEC-5360EAF5CF0D}"/>
              </a:ext>
            </a:extLst>
          </p:cNvPr>
          <p:cNvSpPr txBox="1"/>
          <p:nvPr/>
        </p:nvSpPr>
        <p:spPr>
          <a:xfrm>
            <a:off x="14981184" y="8351362"/>
            <a:ext cx="2975196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Follow up</a:t>
            </a:r>
          </a:p>
        </p:txBody>
      </p: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CB4EAD3F-DD21-89D6-DEE8-83405986A984}"/>
              </a:ext>
            </a:extLst>
          </p:cNvPr>
          <p:cNvCxnSpPr>
            <a:cxnSpLocks/>
          </p:cNvCxnSpPr>
          <p:nvPr/>
        </p:nvCxnSpPr>
        <p:spPr>
          <a:xfrm flipV="1">
            <a:off x="16468782" y="9087988"/>
            <a:ext cx="0" cy="461008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Oval 1050">
            <a:extLst>
              <a:ext uri="{FF2B5EF4-FFF2-40B4-BE49-F238E27FC236}">
                <a16:creationId xmlns:a16="http://schemas.microsoft.com/office/drawing/2014/main" id="{A9B72B0F-43AF-742D-9C4E-6E0FBE864029}"/>
              </a:ext>
            </a:extLst>
          </p:cNvPr>
          <p:cNvSpPr>
            <a:spLocks noChangeAspect="1"/>
          </p:cNvSpPr>
          <p:nvPr/>
        </p:nvSpPr>
        <p:spPr>
          <a:xfrm>
            <a:off x="16407028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92FB0-8E65-1E6F-C72E-233708515B07}"/>
              </a:ext>
            </a:extLst>
          </p:cNvPr>
          <p:cNvSpPr txBox="1"/>
          <p:nvPr/>
        </p:nvSpPr>
        <p:spPr>
          <a:xfrm>
            <a:off x="17900931" y="7830309"/>
            <a:ext cx="1998298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Conclusions</a:t>
            </a:r>
          </a:p>
        </p:txBody>
      </p:sp>
      <p:cxnSp>
        <p:nvCxnSpPr>
          <p:cNvPr id="1059" name="Straight Connector 1058">
            <a:extLst>
              <a:ext uri="{FF2B5EF4-FFF2-40B4-BE49-F238E27FC236}">
                <a16:creationId xmlns:a16="http://schemas.microsoft.com/office/drawing/2014/main" id="{A7B3A6C9-FB46-8C8C-332D-3B8C42BF5DCD}"/>
              </a:ext>
            </a:extLst>
          </p:cNvPr>
          <p:cNvCxnSpPr>
            <a:cxnSpLocks/>
          </p:cNvCxnSpPr>
          <p:nvPr/>
        </p:nvCxnSpPr>
        <p:spPr>
          <a:xfrm flipV="1">
            <a:off x="18915415" y="8353279"/>
            <a:ext cx="0" cy="1186404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Oval 1051">
            <a:extLst>
              <a:ext uri="{FF2B5EF4-FFF2-40B4-BE49-F238E27FC236}">
                <a16:creationId xmlns:a16="http://schemas.microsoft.com/office/drawing/2014/main" id="{B6C2BDBA-732B-EB02-B2E0-1A3BF303C2A3}"/>
              </a:ext>
            </a:extLst>
          </p:cNvPr>
          <p:cNvSpPr>
            <a:spLocks noChangeAspect="1"/>
          </p:cNvSpPr>
          <p:nvPr/>
        </p:nvSpPr>
        <p:spPr>
          <a:xfrm>
            <a:off x="18838325" y="9551851"/>
            <a:ext cx="118725" cy="118725"/>
          </a:xfrm>
          <a:prstGeom prst="ellipse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57FD9-BED8-A61F-9985-9BB52C5772FF}"/>
              </a:ext>
            </a:extLst>
          </p:cNvPr>
          <p:cNvSpPr txBox="1"/>
          <p:nvPr/>
        </p:nvSpPr>
        <p:spPr>
          <a:xfrm>
            <a:off x="9205018" y="8334406"/>
            <a:ext cx="2562686" cy="482335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DET deploy (DES or DCB)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0206E8-BC74-B719-2BA4-025C8308EA59}"/>
              </a:ext>
            </a:extLst>
          </p:cNvPr>
          <p:cNvSpPr txBox="1"/>
          <p:nvPr/>
        </p:nvSpPr>
        <p:spPr>
          <a:xfrm>
            <a:off x="12081268" y="7831811"/>
            <a:ext cx="2975196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Final </a:t>
            </a:r>
            <a:r>
              <a:rPr lang="en-GB" sz="2309" b="0" dirty="0" err="1">
                <a:solidFill>
                  <a:srgbClr val="595959"/>
                </a:solidFill>
                <a:latin typeface="Montserrat"/>
              </a:rPr>
              <a:t>angio</a:t>
            </a:r>
            <a:endParaRPr lang="en-GB" sz="2309" b="0" dirty="0">
              <a:solidFill>
                <a:srgbClr val="595959"/>
              </a:solidFill>
              <a:latin typeface="Montserrat"/>
            </a:endParaRPr>
          </a:p>
        </p:txBody>
      </p:sp>
      <p:pic>
        <p:nvPicPr>
          <p:cNvPr id="3" name="Picture 2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59A7995D-F0C5-9FBF-FB84-ED16DD58A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2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3A6E8-D7A3-DB5D-99CF-83512F864F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en-GB" b="1" cap="small" dirty="0">
                <a:solidFill>
                  <a:schemeClr val="bg1"/>
                </a:solidFill>
              </a:rPr>
              <a:t>Patient History</a:t>
            </a:r>
            <a:endParaRPr lang="fr-FR" cap="small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759B01-0687-7DBB-9B34-42ACEEA5B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017" y="1892943"/>
            <a:ext cx="10062037" cy="9433532"/>
          </a:xfrm>
        </p:spPr>
        <p:txBody>
          <a:bodyPr lIns="91440" tIns="45720" rIns="91440" bIns="45720" numCol="2" anchor="t"/>
          <a:lstStyle/>
          <a:p>
            <a:pPr marL="0" indent="0">
              <a:buNone/>
            </a:pPr>
            <a:r>
              <a:rPr lang="en-GB" sz="2800" b="1" dirty="0">
                <a:latin typeface="Montserrat"/>
                <a:ea typeface="Open Sans"/>
                <a:cs typeface="Calibri"/>
              </a:rPr>
              <a:t>Patient demographics and comorbidities</a:t>
            </a:r>
            <a:r>
              <a:rPr lang="fr-FR" sz="2400" dirty="0">
                <a:latin typeface="Montserrat"/>
                <a:ea typeface="Open Sans"/>
                <a:cs typeface="Calibri"/>
              </a:rPr>
              <a:t> </a:t>
            </a:r>
          </a:p>
          <a:p>
            <a:r>
              <a:rPr lang="fr-FR" sz="2400" dirty="0"/>
              <a:t>Age</a:t>
            </a:r>
          </a:p>
          <a:p>
            <a:r>
              <a:rPr lang="fr-FR" sz="2400" dirty="0" err="1"/>
              <a:t>Sex</a:t>
            </a:r>
            <a:endParaRPr lang="fr-FR" sz="2400" dirty="0"/>
          </a:p>
          <a:p>
            <a:r>
              <a:rPr lang="fr-FR" sz="2400" dirty="0">
                <a:latin typeface="Montserrat"/>
                <a:ea typeface="Open Sans"/>
                <a:cs typeface="Calibri"/>
              </a:rPr>
              <a:t>CV </a:t>
            </a:r>
            <a:r>
              <a:rPr lang="fr-FR" sz="2400" dirty="0" err="1">
                <a:latin typeface="Montserrat"/>
                <a:ea typeface="Open Sans"/>
                <a:cs typeface="Calibri"/>
              </a:rPr>
              <a:t>history</a:t>
            </a:r>
            <a:endParaRPr lang="en-US" sz="2800" b="1" dirty="0" err="1">
              <a:solidFill>
                <a:srgbClr val="FF0000"/>
              </a:solidFill>
            </a:endParaRPr>
          </a:p>
          <a:p>
            <a:r>
              <a:rPr lang="fr-FR" sz="2400" dirty="0"/>
              <a:t>PAD </a:t>
            </a:r>
            <a:r>
              <a:rPr lang="fr-FR" sz="2400" dirty="0" err="1"/>
              <a:t>history</a:t>
            </a:r>
            <a:endParaRPr lang="fr-FR" sz="2400" dirty="0"/>
          </a:p>
          <a:p>
            <a:r>
              <a:rPr lang="fr-FR" sz="2400" dirty="0"/>
              <a:t>RC on </a:t>
            </a:r>
            <a:r>
              <a:rPr lang="fr-FR" sz="2400" dirty="0" err="1"/>
              <a:t>presentation</a:t>
            </a:r>
            <a:endParaRPr lang="fr-FR" sz="2400" dirty="0"/>
          </a:p>
          <a:p>
            <a:r>
              <a:rPr lang="fr-FR" sz="2400" dirty="0"/>
              <a:t>ABI</a:t>
            </a:r>
          </a:p>
          <a:p>
            <a:r>
              <a:rPr lang="fr-FR" sz="2400" dirty="0" err="1"/>
              <a:t>Walk</a:t>
            </a:r>
            <a:r>
              <a:rPr lang="fr-FR" sz="2400" dirty="0"/>
              <a:t> distance</a:t>
            </a:r>
          </a:p>
          <a:p>
            <a:r>
              <a:rPr lang="fr-FR" sz="2400" dirty="0" err="1">
                <a:latin typeface="Montserrat"/>
                <a:ea typeface="Open Sans"/>
                <a:cs typeface="Calibri"/>
              </a:rPr>
              <a:t>Symptoms</a:t>
            </a:r>
            <a:r>
              <a:rPr lang="fr-FR" sz="2400" dirty="0">
                <a:latin typeface="Montserrat"/>
                <a:ea typeface="Open Sans"/>
                <a:cs typeface="Calibri"/>
              </a:rPr>
              <a:t> / RC </a:t>
            </a:r>
            <a:r>
              <a:rPr lang="fr-FR" sz="2400" dirty="0" err="1">
                <a:latin typeface="Montserrat"/>
                <a:ea typeface="Open Sans"/>
                <a:cs typeface="Calibri"/>
              </a:rPr>
              <a:t>increase</a:t>
            </a:r>
            <a:endParaRPr lang="fr-FR" sz="2400" dirty="0">
              <a:latin typeface="Montserrat"/>
              <a:ea typeface="Open Sans"/>
              <a:cs typeface="Calibri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AA11FCA-D427-8EA2-0279-226EC47AC6F8}"/>
              </a:ext>
            </a:extLst>
          </p:cNvPr>
          <p:cNvSpPr txBox="1">
            <a:spLocks/>
          </p:cNvSpPr>
          <p:nvPr/>
        </p:nvSpPr>
        <p:spPr>
          <a:xfrm>
            <a:off x="10032951" y="2076718"/>
            <a:ext cx="9763850" cy="7990456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2800" b="1" dirty="0">
                <a:latin typeface="Montserrat"/>
                <a:ea typeface="Open Sans"/>
                <a:cs typeface="Calibri"/>
              </a:rPr>
              <a:t>Key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lesion</a:t>
            </a:r>
            <a:r>
              <a:rPr lang="fr-FR" sz="2800" b="1" dirty="0">
                <a:latin typeface="Montserrat"/>
                <a:ea typeface="Open Sans"/>
                <a:cs typeface="Calibri"/>
              </a:rPr>
              <a:t>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characteristics</a:t>
            </a:r>
          </a:p>
          <a:p>
            <a:r>
              <a:rPr lang="fr-FR" sz="2400" dirty="0" err="1"/>
              <a:t>Lesion</a:t>
            </a:r>
            <a:r>
              <a:rPr lang="fr-FR" sz="2400" dirty="0"/>
              <a:t> </a:t>
            </a:r>
            <a:r>
              <a:rPr lang="fr-FR" sz="2400" dirty="0" err="1"/>
              <a:t>length</a:t>
            </a:r>
            <a:endParaRPr lang="fr-FR" sz="2400" dirty="0"/>
          </a:p>
          <a:p>
            <a:r>
              <a:rPr lang="fr-FR" sz="2400" dirty="0"/>
              <a:t>Calcium / PACCS.</a:t>
            </a:r>
          </a:p>
          <a:p>
            <a:r>
              <a:rPr lang="fr-FR" sz="2400" dirty="0"/>
              <a:t>CTO </a:t>
            </a:r>
            <a:r>
              <a:rPr lang="fr-FR" sz="2400" dirty="0" err="1"/>
              <a:t>present</a:t>
            </a:r>
            <a:r>
              <a:rPr lang="fr-FR" sz="2400" dirty="0"/>
              <a:t> / </a:t>
            </a:r>
            <a:r>
              <a:rPr lang="fr-FR" sz="2400" dirty="0" err="1"/>
              <a:t>length</a:t>
            </a:r>
            <a:endParaRPr lang="fr-FR" sz="2400" dirty="0"/>
          </a:p>
          <a:p>
            <a:r>
              <a:rPr lang="fr-FR" sz="2400" dirty="0"/>
              <a:t>CTO class</a:t>
            </a:r>
          </a:p>
          <a:p>
            <a:r>
              <a:rPr lang="fr-FR" sz="2400" dirty="0"/>
              <a:t>TASC</a:t>
            </a:r>
          </a:p>
          <a:p>
            <a:r>
              <a:rPr lang="fr-FR" sz="2400" dirty="0">
                <a:latin typeface="Montserrat"/>
                <a:ea typeface="Open Sans"/>
                <a:cs typeface="Calibri"/>
              </a:rPr>
              <a:t>Run off to foot #vessels</a:t>
            </a:r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</p:txBody>
      </p:sp>
      <p:pic>
        <p:nvPicPr>
          <p:cNvPr id="7" name="Picture 6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F0ABEA3F-8540-3802-EF35-CD60399DE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3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B6178-D2CA-6FC1-9197-B17DD561AF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fr-FR" b="1" cap="small" dirty="0" err="1">
                <a:solidFill>
                  <a:schemeClr val="bg1"/>
                </a:solidFill>
              </a:rPr>
              <a:t>Strategy</a:t>
            </a:r>
            <a:r>
              <a:rPr lang="fr-FR" b="1" cap="small" dirty="0">
                <a:solidFill>
                  <a:schemeClr val="bg1"/>
                </a:solidFill>
              </a:rPr>
              <a:t> and </a:t>
            </a:r>
            <a:r>
              <a:rPr lang="fr-FR" b="1" cap="small" dirty="0" err="1">
                <a:solidFill>
                  <a:schemeClr val="bg1"/>
                </a:solidFill>
              </a:rPr>
              <a:t>approach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278707-EC65-1917-1CCE-6B2F0C9C7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450" y="2530475"/>
            <a:ext cx="18364199" cy="7222332"/>
          </a:xfrm>
        </p:spPr>
        <p:txBody>
          <a:bodyPr lIns="91440" tIns="45720" rIns="91440" bIns="45720" anchor="t"/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b="1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Description of the procedure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b="1" dirty="0">
              <a:solidFill>
                <a:srgbClr val="FF0000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Access from right radial artery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Engagement of R-CCA with diagnostic 5F catheter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Positioning of a supportive but not extra-stiff guidewire in R-ECA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Positioning of a 90-cm long guiding 5F sheath at the proximal part of R-CCA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b="1" dirty="0">
              <a:solidFill>
                <a:srgbClr val="333333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1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/>
            </a:pPr>
            <a:endParaRPr lang="en-US" sz="2800" b="1" dirty="0">
              <a:solidFill>
                <a:srgbClr val="FF0000"/>
              </a:solidFill>
              <a:latin typeface="Montserrat"/>
              <a:ea typeface="Open Sans"/>
              <a:cs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b="1" dirty="0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Devices used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 Cordis Tempo Cobra II 4F 65 cm diagnostic catheter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Terumo Destination guiding sheath </a:t>
            </a:r>
            <a:r>
              <a:rPr lang="sk-SK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5F 90 cm</a:t>
            </a:r>
            <a:endParaRPr lang="en-US" sz="2400" dirty="0">
              <a:solidFill>
                <a:srgbClr val="333333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Boston Scientific Stent Eluvia</a:t>
            </a:r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 err="1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Xxxxxxxxx</a:t>
            </a: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 err="1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Xxxxxxxxx</a:t>
            </a:r>
            <a:endParaRPr lang="en-US" sz="2400" dirty="0">
              <a:solidFill>
                <a:srgbClr val="333333"/>
              </a:solidFill>
              <a:latin typeface="Montserrat"/>
              <a:cs typeface="Calibri"/>
            </a:endParaRPr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 err="1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Xxxxxxxxxx</a:t>
            </a:r>
            <a:endParaRPr lang="en-US" sz="2400" dirty="0">
              <a:solidFill>
                <a:srgbClr val="333333"/>
              </a:solidFill>
              <a:latin typeface="Montserrat"/>
              <a:cs typeface="Calibri"/>
            </a:endParaRPr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 err="1">
                <a:solidFill>
                  <a:srgbClr val="333333"/>
                </a:solidFill>
                <a:latin typeface="Montserrat"/>
                <a:cs typeface="Calibri"/>
              </a:rPr>
              <a:t>xxxxxxx</a:t>
            </a:r>
            <a:endParaRPr lang="en-US" sz="2400">
              <a:solidFill>
                <a:srgbClr val="333333"/>
              </a:solidFill>
              <a:latin typeface="Montserrat"/>
              <a:cs typeface="Calibri"/>
            </a:endParaRPr>
          </a:p>
          <a:p>
            <a:endParaRPr lang="fr-FR" dirty="0"/>
          </a:p>
        </p:txBody>
      </p:sp>
      <p:pic>
        <p:nvPicPr>
          <p:cNvPr id="5" name="Picture 4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68B07586-D55C-D1BD-61D7-48431827C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239C33-3E11-C6F9-8330-503153E84A18}"/>
              </a:ext>
            </a:extLst>
          </p:cNvPr>
          <p:cNvSpPr txBox="1"/>
          <p:nvPr/>
        </p:nvSpPr>
        <p:spPr>
          <a:xfrm rot="-3960000">
            <a:off x="10247422" y="6179043"/>
            <a:ext cx="8726322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Example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F72B5-4FF0-5001-3FA0-8E09B58429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fr-FR" b="1" cap="small" dirty="0">
                <a:solidFill>
                  <a:schemeClr val="bg1"/>
                </a:solidFill>
              </a:rPr>
              <a:t>Access and </a:t>
            </a:r>
            <a:r>
              <a:rPr lang="fr-FR" b="1" cap="small" dirty="0" err="1">
                <a:solidFill>
                  <a:schemeClr val="bg1"/>
                </a:solidFill>
              </a:rPr>
              <a:t>crossing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787C6-A9DC-AF8C-A97F-14C6A3F02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450" y="2441799"/>
            <a:ext cx="6781978" cy="7990456"/>
          </a:xfrm>
        </p:spPr>
        <p:txBody>
          <a:bodyPr lIns="91440" tIns="45720" rIns="91440" bIns="45720" numCol="2" anchor="t"/>
          <a:lstStyle/>
          <a:p>
            <a:pPr marL="0" indent="0" algn="ctr">
              <a:buNone/>
            </a:pPr>
            <a:r>
              <a:rPr lang="fr-FR" sz="2800" b="1" dirty="0"/>
              <a:t>Baseline </a:t>
            </a:r>
            <a:r>
              <a:rPr lang="fr-FR" sz="2800" b="1" dirty="0" err="1"/>
              <a:t>Angio</a:t>
            </a:r>
            <a:endParaRPr lang="fr-FR" sz="2800" dirty="0"/>
          </a:p>
          <a:p>
            <a:pPr marL="0" indent="0" algn="ctr">
              <a:buNone/>
            </a:pPr>
            <a:endParaRPr lang="fr-FR" sz="500" dirty="0"/>
          </a:p>
          <a:p>
            <a:pPr marL="0" indent="0" algn="ctr">
              <a:buNone/>
            </a:pPr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6092F66-26F2-EE43-EB37-E93B521B4C85}"/>
              </a:ext>
            </a:extLst>
          </p:cNvPr>
          <p:cNvSpPr txBox="1">
            <a:spLocks/>
          </p:cNvSpPr>
          <p:nvPr/>
        </p:nvSpPr>
        <p:spPr>
          <a:xfrm>
            <a:off x="12685213" y="2453030"/>
            <a:ext cx="6797672" cy="8021826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>
                <a:latin typeface="Montserrat"/>
                <a:ea typeface="Open Sans"/>
                <a:cs typeface="Calibri"/>
              </a:rPr>
              <a:t>Access and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Crossing</a:t>
            </a:r>
            <a:endParaRPr lang="fr-FR" sz="2800" b="1" dirty="0">
              <a:latin typeface="Montserrat"/>
              <a:ea typeface="Open Sans"/>
              <a:cs typeface="Calibri"/>
            </a:endParaRPr>
          </a:p>
          <a:p>
            <a:pPr algn="ctr"/>
            <a:endParaRPr lang="fr-FR" sz="7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endParaRPr lang="fr-FR" dirty="0"/>
          </a:p>
        </p:txBody>
      </p:sp>
      <p:pic>
        <p:nvPicPr>
          <p:cNvPr id="7" name="Picture 6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B68FF238-C406-FA19-D8A4-16109218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5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F86C6-4489-648D-27CA-812832C5F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45731-491B-89C3-4011-1B20C8463D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en-GB" b="1" cap="small" dirty="0">
                <a:solidFill>
                  <a:schemeClr val="bg1"/>
                </a:solidFill>
              </a:rPr>
              <a:t>Prep and result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C61145-5FE5-104C-E1C9-187AF28C5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485" y="2544545"/>
            <a:ext cx="9670649" cy="6708458"/>
          </a:xfrm>
        </p:spPr>
        <p:txBody>
          <a:bodyPr lIns="91440" tIns="45720" rIns="91440" bIns="45720" numCol="2" anchor="t"/>
          <a:lstStyle/>
          <a:p>
            <a:pPr marL="0" indent="0">
              <a:buNone/>
            </a:pPr>
            <a:r>
              <a:rPr lang="fr-FR" sz="2800" b="1" dirty="0" err="1">
                <a:latin typeface="Montserrat"/>
                <a:ea typeface="Open Sans"/>
                <a:cs typeface="Calibri"/>
              </a:rPr>
              <a:t>Result</a:t>
            </a:r>
            <a:r>
              <a:rPr lang="fr-FR" sz="2800" b="1" dirty="0">
                <a:latin typeface="Montserrat"/>
                <a:ea typeface="Open Sans"/>
                <a:cs typeface="Calibri"/>
              </a:rPr>
              <a:t> of the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vessel</a:t>
            </a:r>
            <a:r>
              <a:rPr lang="fr-FR" sz="2800" b="1" dirty="0">
                <a:latin typeface="Montserrat"/>
                <a:ea typeface="Open Sans"/>
                <a:cs typeface="Calibri"/>
              </a:rPr>
              <a:t>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prep</a:t>
            </a:r>
            <a:endParaRPr lang="en-US" dirty="0" err="1"/>
          </a:p>
          <a:p>
            <a:pPr marL="0" indent="0">
              <a:buNone/>
            </a:pPr>
            <a:r>
              <a:rPr lang="fr-FR" sz="2400" dirty="0" err="1">
                <a:latin typeface="Montserrat"/>
                <a:ea typeface="Open Sans"/>
                <a:cs typeface="Calibri"/>
              </a:rPr>
              <a:t>Assess</a:t>
            </a:r>
            <a:r>
              <a:rPr lang="fr-FR" sz="2400" dirty="0">
                <a:latin typeface="Montserrat"/>
                <a:ea typeface="Open Sans"/>
                <a:cs typeface="Calibri"/>
              </a:rPr>
              <a:t>:</a:t>
            </a:r>
            <a:endParaRPr lang="fr-FR" sz="2400" dirty="0"/>
          </a:p>
          <a:p>
            <a:r>
              <a:rPr lang="fr-FR" sz="2400" dirty="0" err="1">
                <a:latin typeface="Montserrat"/>
                <a:ea typeface="Open Sans"/>
                <a:cs typeface="Calibri"/>
              </a:rPr>
              <a:t>Residual</a:t>
            </a:r>
            <a:r>
              <a:rPr lang="fr-FR" sz="2400" dirty="0">
                <a:latin typeface="Montserrat"/>
                <a:ea typeface="Open Sans"/>
                <a:cs typeface="Calibri"/>
              </a:rPr>
              <a:t> </a:t>
            </a:r>
            <a:r>
              <a:rPr lang="fr-FR" sz="2400" dirty="0" err="1">
                <a:latin typeface="Montserrat"/>
                <a:ea typeface="Open Sans"/>
                <a:cs typeface="Calibri"/>
              </a:rPr>
              <a:t>Restonosis</a:t>
            </a:r>
            <a:endParaRPr lang="fr-FR" sz="2400" dirty="0" err="1"/>
          </a:p>
          <a:p>
            <a:r>
              <a:rPr lang="fr-FR" sz="2400" dirty="0">
                <a:latin typeface="Montserrat"/>
                <a:ea typeface="Open Sans"/>
                <a:cs typeface="Calibri"/>
              </a:rPr>
              <a:t>Dissection</a:t>
            </a:r>
            <a:endParaRPr lang="fr-FR" sz="2400" dirty="0"/>
          </a:p>
          <a:p>
            <a:r>
              <a:rPr lang="fr-FR" sz="2400" dirty="0" err="1">
                <a:latin typeface="Montserrat"/>
                <a:ea typeface="Open Sans"/>
                <a:cs typeface="Calibri"/>
              </a:rPr>
              <a:t>Recoil</a:t>
            </a:r>
            <a:endParaRPr lang="fr-FR" sz="2400" dirty="0" err="1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FC5716D-4CCF-B4C1-9015-C2584EEECC53}"/>
              </a:ext>
            </a:extLst>
          </p:cNvPr>
          <p:cNvSpPr txBox="1">
            <a:spLocks/>
          </p:cNvSpPr>
          <p:nvPr/>
        </p:nvSpPr>
        <p:spPr>
          <a:xfrm>
            <a:off x="9470108" y="7483475"/>
            <a:ext cx="8131668" cy="2948780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Why a DET (Stent or Ballon) device in this case?</a:t>
            </a:r>
          </a:p>
          <a:p>
            <a:pPr marL="0" lvl="1" indent="0">
              <a:spcBef>
                <a:spcPts val="1000"/>
              </a:spcBef>
              <a:buClrTx/>
              <a:buSzTx/>
              <a:buFont typeface="Wingdings" pitchFamily="2" charset="2"/>
              <a:buNone/>
              <a:defRPr/>
            </a:pPr>
            <a:endParaRPr lang="en-US" sz="2800" b="1" dirty="0">
              <a:solidFill>
                <a:srgbClr val="333333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…………………………………………..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CC2A9A0-95D3-2139-815D-BF3EF575E568}"/>
              </a:ext>
            </a:extLst>
          </p:cNvPr>
          <p:cNvSpPr txBox="1">
            <a:spLocks/>
          </p:cNvSpPr>
          <p:nvPr/>
        </p:nvSpPr>
        <p:spPr>
          <a:xfrm>
            <a:off x="1212850" y="2547143"/>
            <a:ext cx="5353818" cy="5088732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2800" b="1" dirty="0" err="1"/>
              <a:t>Prep</a:t>
            </a:r>
            <a:r>
              <a:rPr lang="fr-FR" sz="2800" b="1" dirty="0"/>
              <a:t> </a:t>
            </a:r>
            <a:r>
              <a:rPr lang="fr-FR" sz="2800" b="1" dirty="0" err="1"/>
              <a:t>strategy</a:t>
            </a:r>
            <a:endParaRPr lang="fr-FR" sz="2400" dirty="0"/>
          </a:p>
          <a:p>
            <a:pPr marL="0" indent="0">
              <a:buFont typeface="Wingdings" pitchFamily="2" charset="2"/>
              <a:buNone/>
            </a:pPr>
            <a:endParaRPr lang="fr-FR" sz="600" dirty="0"/>
          </a:p>
          <a:p>
            <a:r>
              <a:rPr lang="fr-FR" sz="2400" dirty="0" err="1"/>
              <a:t>Predil</a:t>
            </a:r>
            <a:r>
              <a:rPr lang="fr-FR" sz="2400" dirty="0"/>
              <a:t> </a:t>
            </a:r>
            <a:r>
              <a:rPr lang="fr-FR" sz="2400" dirty="0" err="1"/>
              <a:t>balloon</a:t>
            </a:r>
            <a:r>
              <a:rPr lang="fr-FR" sz="2400" dirty="0"/>
              <a:t> (</a:t>
            </a:r>
            <a:r>
              <a:rPr lang="fr-FR" sz="2400" dirty="0" err="1"/>
              <a:t>atm</a:t>
            </a:r>
            <a:r>
              <a:rPr lang="fr-FR" sz="2400" dirty="0"/>
              <a:t>, time)</a:t>
            </a:r>
          </a:p>
          <a:p>
            <a:r>
              <a:rPr lang="fr-FR" sz="2400" dirty="0" err="1"/>
              <a:t>Adjuncts</a:t>
            </a:r>
            <a:endParaRPr lang="fr-FR" sz="2400" dirty="0"/>
          </a:p>
          <a:p>
            <a:r>
              <a:rPr lang="fr-FR" sz="2400" dirty="0"/>
              <a:t>Cutting / </a:t>
            </a:r>
            <a:r>
              <a:rPr lang="fr-FR" sz="2400" dirty="0" err="1"/>
              <a:t>Atherectomy</a:t>
            </a:r>
            <a:r>
              <a:rPr lang="fr-FR" sz="2400" dirty="0"/>
              <a:t> / IVL</a:t>
            </a:r>
          </a:p>
          <a:p>
            <a:endParaRPr lang="fr-FR" sz="2400" dirty="0"/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</p:txBody>
      </p:sp>
      <p:pic>
        <p:nvPicPr>
          <p:cNvPr id="7" name="Picture 6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50A077FF-9005-1F97-745A-959E8AC8F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2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DC7EB-9CF6-635E-751F-FA38F8E9A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896AD-279D-FE83-3138-39E158AABD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en-GB" b="1" cap="small" dirty="0">
                <a:solidFill>
                  <a:schemeClr val="bg1"/>
                </a:solidFill>
              </a:rPr>
              <a:t>DET deploy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D43F0-2A08-5DC0-C470-072129A9C044}"/>
              </a:ext>
            </a:extLst>
          </p:cNvPr>
          <p:cNvSpPr txBox="1"/>
          <p:nvPr/>
        </p:nvSpPr>
        <p:spPr>
          <a:xfrm>
            <a:off x="1293702" y="1928793"/>
            <a:ext cx="19993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3AD6E-2F70-CD86-DA38-5D66A38D2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253" y="2830937"/>
            <a:ext cx="15445388" cy="496896"/>
          </a:xfrm>
          <a:prstGeom prst="rect">
            <a:avLst/>
          </a:prstGeom>
        </p:spPr>
      </p:pic>
      <p:pic>
        <p:nvPicPr>
          <p:cNvPr id="6" name="Picture 5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253EDC9C-7F05-2271-3A88-A3C0BC811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8707" y="9318404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9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6BC05-64CB-DA71-1205-46FAA686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44DAB-DE15-B4BF-FF6B-D94A57A761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en-GB" b="1" cap="small" dirty="0">
                <a:solidFill>
                  <a:schemeClr val="bg1"/>
                </a:solidFill>
              </a:rPr>
              <a:t>Follow up @xxx (if available)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EF79802-AC52-1B5B-D72E-0A3CBDFD5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2523" y="2535874"/>
            <a:ext cx="7629458" cy="6231732"/>
          </a:xfrm>
        </p:spPr>
        <p:txBody>
          <a:bodyPr lIns="91440" tIns="45720" rIns="91440" bIns="45720" numCol="2" anchor="t"/>
          <a:lstStyle/>
          <a:p>
            <a:pPr marL="0" indent="0">
              <a:buNone/>
            </a:pPr>
            <a:r>
              <a:rPr lang="fr-FR" sz="2800" b="1" dirty="0" err="1">
                <a:latin typeface="Montserrat"/>
                <a:ea typeface="Open Sans"/>
                <a:cs typeface="Calibri"/>
              </a:rPr>
              <a:t>Clinical</a:t>
            </a:r>
            <a:r>
              <a:rPr lang="fr-FR" sz="2800" b="1" dirty="0">
                <a:latin typeface="Montserrat"/>
                <a:ea typeface="Open Sans"/>
                <a:cs typeface="Calibri"/>
              </a:rPr>
              <a:t> conditions</a:t>
            </a:r>
            <a:endParaRPr lang="fr-FR" sz="2800" b="1" dirty="0"/>
          </a:p>
          <a:p>
            <a:pPr marL="0" indent="0">
              <a:buNone/>
            </a:pPr>
            <a:endParaRPr lang="fr-FR" sz="600" dirty="0"/>
          </a:p>
          <a:p>
            <a:r>
              <a:rPr lang="en-GB" sz="2400" dirty="0">
                <a:latin typeface="Montserrat"/>
                <a:ea typeface="Open Sans"/>
                <a:cs typeface="Calibri"/>
              </a:rPr>
              <a:t>xxx</a:t>
            </a:r>
            <a:endParaRPr lang="en-GB" sz="2400" dirty="0"/>
          </a:p>
          <a:p>
            <a:r>
              <a:rPr lang="en-GB" sz="2400" dirty="0">
                <a:latin typeface="Montserrat"/>
                <a:ea typeface="Open Sans"/>
                <a:cs typeface="Calibri"/>
              </a:rPr>
              <a:t>xxx</a:t>
            </a:r>
            <a:endParaRPr lang="fr-FR" sz="2400" dirty="0"/>
          </a:p>
          <a:p>
            <a:endParaRPr lang="en-GB" sz="2400" dirty="0"/>
          </a:p>
          <a:p>
            <a:endParaRPr lang="en-GB" sz="2400" dirty="0">
              <a:latin typeface="Montserrat"/>
              <a:ea typeface="Open Sans"/>
              <a:cs typeface="Calibri"/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E2D25BE-2367-335B-E634-6E38F587E4A0}"/>
              </a:ext>
            </a:extLst>
          </p:cNvPr>
          <p:cNvSpPr txBox="1">
            <a:spLocks/>
          </p:cNvSpPr>
          <p:nvPr/>
        </p:nvSpPr>
        <p:spPr>
          <a:xfrm>
            <a:off x="1212850" y="2547143"/>
            <a:ext cx="7629458" cy="6231732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2800" b="1" dirty="0" err="1"/>
              <a:t>Anglio</a:t>
            </a:r>
            <a:r>
              <a:rPr lang="fr-FR" sz="2800" b="1" dirty="0"/>
              <a:t> run</a:t>
            </a:r>
            <a:endParaRPr lang="fr-FR" sz="2400" dirty="0"/>
          </a:p>
          <a:p>
            <a:pPr marL="0" indent="0">
              <a:buFont typeface="Wingdings" pitchFamily="2" charset="2"/>
              <a:buNone/>
            </a:pPr>
            <a:endParaRPr lang="fr-FR" sz="600" dirty="0"/>
          </a:p>
          <a:p>
            <a:r>
              <a:rPr lang="en-GB" sz="2400" dirty="0"/>
              <a:t>Landing zones (healthy to healthy)</a:t>
            </a:r>
          </a:p>
          <a:p>
            <a:r>
              <a:rPr lang="en-GB" sz="2400" dirty="0"/>
              <a:t>Apposition</a:t>
            </a:r>
            <a:endParaRPr lang="fr-FR" sz="2400" dirty="0"/>
          </a:p>
          <a:p>
            <a:r>
              <a:rPr lang="en-GB" sz="2400" dirty="0"/>
              <a:t>MSA / IVUS if any</a:t>
            </a:r>
          </a:p>
          <a:p>
            <a:r>
              <a:rPr lang="en-GB" sz="2400" dirty="0"/>
              <a:t>Lumen if </a:t>
            </a:r>
            <a:r>
              <a:rPr lang="en-GB" sz="2400" dirty="0" err="1"/>
              <a:t>angio</a:t>
            </a:r>
            <a:endParaRPr lang="en-GB" sz="2400" dirty="0"/>
          </a:p>
          <a:p>
            <a:r>
              <a:rPr lang="en-GB" sz="2400" dirty="0"/>
              <a:t>In flow check</a:t>
            </a:r>
          </a:p>
          <a:p>
            <a:endParaRPr lang="en-GB" sz="2400" dirty="0">
              <a:latin typeface="Montserrat"/>
              <a:ea typeface="Open Sans"/>
              <a:cs typeface="Calibri"/>
            </a:endParaRPr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</p:txBody>
      </p:sp>
      <p:pic>
        <p:nvPicPr>
          <p:cNvPr id="4" name="Picture 3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DA4088F1-80E9-508B-5ACF-2891357B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5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F2698-B3B0-4499-2AE0-84D9D4D55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9C83A-56CF-5F5E-95E6-BB4B428FFA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fr-FR" b="1" cap="small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6A285-98EA-7E56-6C83-BA4353356E7B}"/>
              </a:ext>
            </a:extLst>
          </p:cNvPr>
          <p:cNvSpPr txBox="1"/>
          <p:nvPr/>
        </p:nvSpPr>
        <p:spPr>
          <a:xfrm>
            <a:off x="646027" y="3893930"/>
            <a:ext cx="1824855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3355" indent="-173355" algn="l" rtl="0"/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DET performance in </a:t>
            </a:r>
            <a:r>
              <a:rPr lang="en-GB" sz="2800" b="1" kern="1200" err="1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</a:t>
            </a:r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 lesions and </a:t>
            </a:r>
            <a:r>
              <a:rPr lang="en-GB" sz="2800" b="1" kern="1200" err="1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</a:t>
            </a:r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 patients is consistent across multiple data sets. </a:t>
            </a:r>
            <a:endParaRPr lang="en-US" sz="2800">
              <a:solidFill>
                <a:schemeClr val="bg2">
                  <a:lumMod val="49000"/>
                </a:schemeClr>
              </a:solidFill>
              <a:latin typeface="Montserrat Medium"/>
              <a:ea typeface="+mn-ea"/>
              <a:cs typeface="+mn-cs"/>
            </a:endParaRPr>
          </a:p>
          <a:p>
            <a:pPr marL="539115" indent="-182880" algn="l" rtl="0">
              <a:buFont typeface="Arial"/>
              <a:buChar char="•"/>
            </a:pPr>
            <a:r>
              <a:rPr lang="en-GB" sz="2800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1-year Primary Patency </a:t>
            </a:r>
            <a:r>
              <a:rPr lang="en-GB" sz="2800" kern="1200" err="1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xxxxxxxxxxxxxxxxxxxxxxxxxxxxxxxxxxxxxxxx</a:t>
            </a:r>
            <a:endParaRPr lang="en-GB" sz="2800" kern="1200">
              <a:solidFill>
                <a:schemeClr val="bg2">
                  <a:lumMod val="49000"/>
                </a:schemeClr>
              </a:solidFill>
              <a:latin typeface="Montserrat Medium"/>
              <a:ea typeface="+mn-ea"/>
              <a:cs typeface="+mn-cs"/>
            </a:endParaRPr>
          </a:p>
          <a:p>
            <a:pPr marL="539115" indent="-182880" algn="l" rtl="0">
              <a:buFont typeface="Arial"/>
              <a:buChar char="•"/>
            </a:pPr>
            <a:r>
              <a:rPr lang="en-GB" sz="2800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XXXXXX study shows a patency and TLR benefit for </a:t>
            </a:r>
            <a:r>
              <a:rPr lang="en-GB" sz="2800" kern="1200" err="1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xxxxxxxxxxxxxxxxxxxxxxxxxxxxxxxxxxxxx</a:t>
            </a:r>
            <a:endParaRPr lang="en-GB" sz="2800" kern="1200">
              <a:solidFill>
                <a:schemeClr val="bg2">
                  <a:lumMod val="49000"/>
                </a:schemeClr>
              </a:solidFill>
              <a:latin typeface="Montserrat Medium"/>
              <a:ea typeface="+mn-ea"/>
              <a:cs typeface="+mn-cs"/>
            </a:endParaRPr>
          </a:p>
          <a:p>
            <a:pPr marL="539115" indent="-182880" algn="l" rtl="0"/>
            <a:endParaRPr lang="fr-FR" sz="2400" dirty="0">
              <a:solidFill>
                <a:schemeClr val="bg2">
                  <a:lumMod val="49000"/>
                </a:schemeClr>
              </a:solidFill>
              <a:latin typeface="Montserrat Medium"/>
            </a:endParaRPr>
          </a:p>
          <a:p>
            <a:pPr marL="173355" indent="-81915" algn="l" rtl="0"/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	Adequate vessel prep remains key</a:t>
            </a:r>
            <a:r>
              <a:rPr lang="en-GB" sz="2800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to drug eluting device deployment.</a:t>
            </a:r>
          </a:p>
          <a:p>
            <a:pPr marL="539115" indent="-182880" algn="l" rtl="0">
              <a:buFont typeface="Arial"/>
              <a:buChar char="•"/>
            </a:pPr>
            <a:r>
              <a:rPr lang="en-GB" sz="2800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xxxxxxxxxxxxxxxxxxxxxxxxxxxxxxxxxxxxxxxxxxxxxxxxxxxxxxxxxxxxxxxxxxxxxxxxxxxxxxxxxxxxxxxxxxxxxxxxxxxxxxxxxxxxxxxx</a:t>
            </a:r>
          </a:p>
          <a:p>
            <a:pPr marL="539115" indent="-182880" algn="l" rtl="0"/>
            <a:endParaRPr lang="fr-FR" sz="2400" dirty="0">
              <a:solidFill>
                <a:schemeClr val="bg2">
                  <a:lumMod val="49000"/>
                </a:schemeClr>
              </a:solidFill>
              <a:latin typeface="Montserrat Medium"/>
            </a:endParaRPr>
          </a:p>
          <a:p>
            <a:pPr marL="173355" indent="-81915" algn="l" rtl="0"/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	In this case. </a:t>
            </a:r>
            <a:r>
              <a:rPr lang="en-GB" sz="2800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</a:t>
            </a:r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 were key drivers of the DES XXX or DCB </a:t>
            </a:r>
            <a:r>
              <a:rPr lang="en-GB" sz="2800" b="1" kern="1200" err="1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xxxx</a:t>
            </a:r>
            <a:r>
              <a:rPr lang="en-GB" sz="28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 deployment and clinical outcomes wer</a:t>
            </a:r>
            <a:r>
              <a:rPr lang="en-GB" sz="2000" b="1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e </a:t>
            </a:r>
            <a:r>
              <a:rPr lang="en-GB" sz="2000" kern="1200" dirty="0">
                <a:solidFill>
                  <a:schemeClr val="bg2">
                    <a:lumMod val="49000"/>
                  </a:schemeClr>
                </a:solidFill>
                <a:latin typeface="Montserrat Medium"/>
                <a:ea typeface="+mn-ea"/>
                <a:cs typeface="+mn-cs"/>
              </a:rPr>
              <a:t>XXX</a:t>
            </a:r>
          </a:p>
          <a:p>
            <a:pPr marL="539115" indent="-182880" algn="l" rtl="0"/>
            <a:endParaRPr lang="fr-FR"/>
          </a:p>
          <a:p>
            <a:pPr marL="539115" indent="-182880" algn="l" rtl="0"/>
            <a:endParaRPr lang="fr-FR"/>
          </a:p>
        </p:txBody>
      </p:sp>
      <p:pic>
        <p:nvPicPr>
          <p:cNvPr id="4" name="Picture 3" descr="Une image contenant capture d’écran, Graphique, texte, Police&#10;&#10;Description générée automatiquement">
            <a:extLst>
              <a:ext uri="{FF2B5EF4-FFF2-40B4-BE49-F238E27FC236}">
                <a16:creationId xmlns:a16="http://schemas.microsoft.com/office/drawing/2014/main" id="{B14C6CFF-AE9C-4E51-C217-8FE7A43DC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225" y="9763125"/>
            <a:ext cx="287584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hap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ap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a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6A313E4802C44AADCF6EE4B827667" ma:contentTypeVersion="4" ma:contentTypeDescription="Create a new document." ma:contentTypeScope="" ma:versionID="91be3e166eae46c002c334e7d3935791">
  <xsd:schema xmlns:xsd="http://www.w3.org/2001/XMLSchema" xmlns:xs="http://www.w3.org/2001/XMLSchema" xmlns:p="http://schemas.microsoft.com/office/2006/metadata/properties" xmlns:ns2="07cb29b8-6eee-4e5d-b1e1-4644c2ba2de3" targetNamespace="http://schemas.microsoft.com/office/2006/metadata/properties" ma:root="true" ma:fieldsID="18d92a67e7812807f5ab14a6f2cb7ce5" ns2:_="">
    <xsd:import namespace="07cb29b8-6eee-4e5d-b1e1-4644c2ba2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b29b8-6eee-4e5d-b1e1-4644c2ba2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F6D533-A543-46F0-8972-C63838E25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cb29b8-6eee-4e5d-b1e1-4644c2ba2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9B1961-FC7A-4E22-A91C-1B0556D303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{C2B5E499-6A81-4446-ACB7-3EF4E7448D7E}tf10001121</Template>
  <TotalTime>3</TotalTime>
  <Words>379</Words>
  <Application>Microsoft Macintosh PowerPoint</Application>
  <PresentationFormat>Personnalisé</PresentationFormat>
  <Paragraphs>114</Paragraphs>
  <Slides>10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3" baseType="lpstr">
      <vt:lpstr>Arial</vt:lpstr>
      <vt:lpstr>Calibri</vt:lpstr>
      <vt:lpstr>Montserrat</vt:lpstr>
      <vt:lpstr>Montserrat Medium</vt:lpstr>
      <vt:lpstr>Open Sans</vt:lpstr>
      <vt:lpstr>Roboto</vt:lpstr>
      <vt:lpstr>Wingdings</vt:lpstr>
      <vt:lpstr>Chapitre</vt:lpstr>
      <vt:lpstr>1_Chapitre</vt:lpstr>
      <vt:lpstr>6_Conception personnalisée</vt:lpstr>
      <vt:lpstr>29_Conception personnalisée</vt:lpstr>
      <vt:lpstr>Contact</vt:lpstr>
      <vt:lpstr>think-cell Slide</vt:lpstr>
      <vt:lpstr>CASE SUBMITION TEMPLATE</vt:lpstr>
      <vt:lpstr>Présentation PowerPoint</vt:lpstr>
      <vt:lpstr>Patient History</vt:lpstr>
      <vt:lpstr>Strategy and approach</vt:lpstr>
      <vt:lpstr>Access and crossing</vt:lpstr>
      <vt:lpstr>Prep and result</vt:lpstr>
      <vt:lpstr>DET deploy</vt:lpstr>
      <vt:lpstr>Follow up @xxx (if available)</vt:lpstr>
      <vt:lpstr>Conclusion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 V2</dc:title>
  <dc:subject/>
  <dc:creator>Suzanne Ricard</dc:creator>
  <cp:keywords/>
  <dc:description/>
  <cp:lastModifiedBy>Laurent Quilici</cp:lastModifiedBy>
  <cp:revision>407</cp:revision>
  <dcterms:created xsi:type="dcterms:W3CDTF">2023-05-17T06:24:59Z</dcterms:created>
  <dcterms:modified xsi:type="dcterms:W3CDTF">2024-10-28T08:27:12Z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2023-05-17T10:00:00Z</vt:filetime>
  </property>
  <property fmtid="{D5CDD505-2E9C-101B-9397-08002B2CF9AE}" pid="3" name="Creator">
    <vt:lpwstr>Adobe Illustrator 27.3 (Macintosh)</vt:lpwstr>
  </property>
  <property fmtid="{D5CDD505-2E9C-101B-9397-08002B2CF9AE}" pid="4" name="CreatorVersion">
    <vt:lpwstr>21.0.0</vt:lpwstr>
  </property>
  <property fmtid="{D5CDD505-2E9C-101B-9397-08002B2CF9AE}" pid="5" name="GTS_PDFXVersion">
    <vt:lpwstr>PDF/X-4</vt:lpwstr>
  </property>
  <property fmtid="{D5CDD505-2E9C-101B-9397-08002B2CF9AE}" pid="6" name="LastSaved">
    <vt:filetime>2023-05-17T10:00:00Z</vt:filetime>
  </property>
  <property fmtid="{D5CDD505-2E9C-101B-9397-08002B2CF9AE}" pid="7" name="Producer">
    <vt:lpwstr>Adobe PDF library 17.00</vt:lpwstr>
  </property>
</Properties>
</file>